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5" r:id="rId3"/>
    <p:sldId id="278" r:id="rId4"/>
    <p:sldId id="317" r:id="rId5"/>
    <p:sldId id="312" r:id="rId6"/>
    <p:sldId id="310" r:id="rId7"/>
    <p:sldId id="319" r:id="rId8"/>
    <p:sldId id="318" r:id="rId9"/>
    <p:sldId id="320" r:id="rId10"/>
    <p:sldId id="369" r:id="rId11"/>
    <p:sldId id="370" r:id="rId12"/>
    <p:sldId id="322" r:id="rId13"/>
    <p:sldId id="307" r:id="rId14"/>
    <p:sldId id="321" r:id="rId15"/>
    <p:sldId id="371" r:id="rId16"/>
    <p:sldId id="316" r:id="rId17"/>
    <p:sldId id="372" r:id="rId18"/>
    <p:sldId id="373" r:id="rId19"/>
    <p:sldId id="365" r:id="rId20"/>
    <p:sldId id="366" r:id="rId21"/>
    <p:sldId id="367" r:id="rId22"/>
    <p:sldId id="368" r:id="rId23"/>
    <p:sldId id="287" r:id="rId2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sigov.si\usr\F-J\GornikM17\Documents\Moji%20dokumenti%20_%20SS\VPIS%20v%20SS%202025-2026\RAZPIS\NOVINARJI\grafinovinarska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2400" b="1" i="0" u="none" strike="noStrike" kern="1200" spc="0" baseline="0" dirty="0">
                <a:solidFill>
                  <a:srgbClr val="FF0000"/>
                </a:solidFill>
              </a:rPr>
              <a:t>Delež razpisanih mest za vpis v srednješolske programe za šolsko leto 2025/2026</a:t>
            </a:r>
          </a:p>
        </c:rich>
      </c:tx>
      <c:layout>
        <c:manualLayout>
          <c:xMode val="edge"/>
          <c:yMode val="edge"/>
          <c:x val="8.6925823858649387E-2"/>
          <c:y val="2.67544765909740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175677338044965E-2"/>
          <c:y val="0.20188458036147949"/>
          <c:w val="0.6922209035922261"/>
          <c:h val="0.5432097595310938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231-4DCF-9C41-60194092BD4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231-4DCF-9C41-60194092BD4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231-4DCF-9C41-60194092BD4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231-4DCF-9C41-60194092BD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'PODATKI ZA GRAFIKON'!$A$10:$A$13</c:f>
              <c:strCache>
                <c:ptCount val="4"/>
                <c:pt idx="0">
                  <c:v>Nižje poklicno izobraževanje</c:v>
                </c:pt>
                <c:pt idx="1">
                  <c:v>Srednje poklicno izobraževanje</c:v>
                </c:pt>
                <c:pt idx="2">
                  <c:v>Srednje tehniško in strokovno izobraževanje </c:v>
                </c:pt>
                <c:pt idx="3">
                  <c:v>Gimnazije</c:v>
                </c:pt>
              </c:strCache>
            </c:strRef>
          </c:cat>
          <c:val>
            <c:numRef>
              <c:f>'PODATKI ZA GRAFIKON'!$B$10:$B$13</c:f>
              <c:numCache>
                <c:formatCode>General</c:formatCode>
                <c:ptCount val="4"/>
                <c:pt idx="0">
                  <c:v>3.3</c:v>
                </c:pt>
                <c:pt idx="1">
                  <c:v>26.3</c:v>
                </c:pt>
                <c:pt idx="2">
                  <c:v>40.6</c:v>
                </c:pt>
                <c:pt idx="3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31-4DCF-9C41-60194092B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5252575891E-2"/>
          <c:y val="0.80287515459839465"/>
          <c:w val="0.89999998949484827"/>
          <c:h val="0.183498011769864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A0128-14E6-4556-A756-FC1B217A0E2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ECA7C85-A2E5-4CDB-B225-A8B93DCFEE78}" type="pres">
      <dgm:prSet presAssocID="{DC1A0128-14E6-4556-A756-FC1B217A0E24}" presName="Name0" presStyleCnt="0">
        <dgm:presLayoutVars>
          <dgm:dir/>
          <dgm:resizeHandles val="exact"/>
        </dgm:presLayoutVars>
      </dgm:prSet>
      <dgm:spPr/>
    </dgm:pt>
  </dgm:ptLst>
  <dgm:cxnLst>
    <dgm:cxn modelId="{D67A9879-788E-4140-9574-9F94691A94F8}" type="presOf" srcId="{DC1A0128-14E6-4556-A756-FC1B217A0E24}" destId="{BECA7C85-A2E5-4CDB-B225-A8B93DCFEE7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26CFB-81F9-40DA-A4D6-7753C0E65B5C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9897B-4085-4790-81F8-32BB6E4C636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773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029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335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307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161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2097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457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098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191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718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348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976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D3A45-29D0-47BE-B787-8B0C2483F8FB}" type="datetimeFigureOut">
              <a:rPr lang="sl-SI" smtClean="0"/>
              <a:t>5. 02. 2025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1C47D-9258-4890-BF14-C04ED3C6B9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28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vpis-v-visoko-solstv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ips-rs.si/vsi-razpisi/razpis/javni-razpis-za-dodelitev-stipendij-za-deficitarne-poklice-za-solsko-leto-20252026-369-j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vpis-v-srednjo-solo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teme/vpis-v-srednjo-solo/" TargetMode="External"/><Relationship Id="rId2" Type="http://schemas.openxmlformats.org/officeDocument/2006/relationships/hyperlink" Target="https://www.gov.si/assets/ministrstva/MVI/Dokumenti/Srednja-sola/Obrazci/Prijavnica-za-vpis-v-srednjo-solo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teme/vpis-v-srednjo-solo/" TargetMode="External"/><Relationship Id="rId2" Type="http://schemas.openxmlformats.org/officeDocument/2006/relationships/hyperlink" Target="https://www.gov.si/assets/ministrstva/MVI/Dokumenti/Srednja-sola/Vpis-2025-2026/Obrazec-za-prenos-prijavnice-za-vpis-v-srednjo-solo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zbirke/storitve/prijavnica-za-drugi-krog-izbirnega-postopk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b="1" u="sng" dirty="0"/>
              <a:t>Dodatne informacije glede vpisa v srednje šole</a:t>
            </a:r>
            <a:br>
              <a:rPr lang="sl-SI" b="1" u="sng" dirty="0"/>
            </a:br>
            <a:r>
              <a:rPr lang="sl-SI" sz="3100" b="1" dirty="0"/>
              <a:t>Razpis za vpis v srednje šole in dijaške domove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dirty="0"/>
              <a:t>				6. 2. 2025</a:t>
            </a:r>
          </a:p>
        </p:txBody>
      </p:sp>
    </p:spTree>
    <p:extLst>
      <p:ext uri="{BB962C8B-B14F-4D97-AF65-F5344CB8AC3E}">
        <p14:creationId xmlns:p14="http://schemas.microsoft.com/office/powerpoint/2010/main" val="3036370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F47AFA-07FD-4C19-96CF-27418EC0C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Podpis obeh staršev na prijavnico – izjeme: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24BD379-5B59-4E8E-816B-DC7D3073E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sl-SI" dirty="0"/>
              <a:t>če ima otrok samo enega starša (npr.: smrt starša, neznan starš, nepriznano starševstvo), </a:t>
            </a:r>
          </a:p>
          <a:p>
            <a:pPr lvl="0"/>
            <a:r>
              <a:rPr lang="sl-SI" dirty="0"/>
              <a:t>če je na podlagi sodne odločbe starševska skrb dodeljena le enemu od staršev otroka,</a:t>
            </a:r>
          </a:p>
          <a:p>
            <a:pPr lvl="0"/>
            <a:r>
              <a:rPr lang="sl-SI" dirty="0"/>
              <a:t>če eden od staršev sploh ne izvršuje svoje starševske dolžnosti oziroma je ne more izvrševati (npr. zaradi odsotnosti, bolezni in podobnih razlogov), </a:t>
            </a:r>
          </a:p>
          <a:p>
            <a:pPr lvl="0"/>
            <a:r>
              <a:rPr lang="sl-SI" dirty="0"/>
              <a:t>če na podlagi sodne odločbe otrok ima skrbnika, ki je praviloma ena oseba,</a:t>
            </a:r>
          </a:p>
          <a:p>
            <a:pPr lvl="0"/>
            <a:r>
              <a:rPr lang="sl-SI" dirty="0"/>
              <a:t>če je na podlagi sodne odločbe otrok dan v rejništvo, podpis rejnika.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2645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1DA262-AF2B-45EC-8A0C-85681AFB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Nestrinjanje staršev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7F89EC-4D6C-42A3-B175-33D2C58D7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z="2400" dirty="0"/>
              <a:t>Če je en podpis, šola ne preverja, kaj je z drugim staršem – dolžna sprejeti prijavnico</a:t>
            </a:r>
          </a:p>
          <a:p>
            <a:r>
              <a:rPr lang="sl-SI" sz="2400" dirty="0"/>
              <a:t>Če eden od staršev obvesti šolo, da ni podpisal prijavnice, ker se ne strinja z izbranim programom, ki je naveden v prijavnici, ali pa da sploh ni imel možnosti sopodpisati prijavnice, ker mu tega drugi starš ni omogočil oziroma ga je pri tem oviral ali o tem nista dosegla soglasja - šola take kandidatove prijavnice ne zavrne kot neveljavne, ampak jo obravnava kot veljavno vse dokler ne dobi druge informacije</a:t>
            </a:r>
          </a:p>
          <a:p>
            <a:r>
              <a:rPr lang="sl-SI" sz="2400" dirty="0"/>
              <a:t>Če šola ugotovi, da gre za različno voljo staršev, starše napoti na CSD, ki skuša pomagati staršema, da se sporazumeta v največjo korist otroka oziroma lahko sproži ustrezne postopke pred pristojnim sodiščem, če oceni, da med staršema ni sporazuma. </a:t>
            </a:r>
          </a:p>
        </p:txBody>
      </p:sp>
    </p:spTree>
    <p:extLst>
      <p:ext uri="{BB962C8B-B14F-4D97-AF65-F5344CB8AC3E}">
        <p14:creationId xmlns:p14="http://schemas.microsoft.com/office/powerpoint/2010/main" val="181624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2F8438-07D4-40FF-A095-1F82530C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POPRAVEK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DD1C254-A290-4249-9AC6-C1B5C95B3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/>
              <a:t>Če je učenec opravičeno odsoten na NPZ, dobi junija samo za potrebe izvedbe vpisnega postopka v programe z omejitvijo </a:t>
            </a:r>
            <a:r>
              <a:rPr lang="sl-SI" b="1" dirty="0"/>
              <a:t>nadomestni dosežek</a:t>
            </a:r>
            <a:r>
              <a:rPr lang="sl-SI" dirty="0"/>
              <a:t>. Izračun: pogleda se mediana dosežkov na NPZ tistih kandidatov, ki imajo enak seštevek zaključnih ocen pri SLJ ali MAT v 7., 8. in 9. r. </a:t>
            </a:r>
          </a:p>
          <a:p>
            <a:pPr marL="0" indent="0">
              <a:buNone/>
            </a:pPr>
            <a:r>
              <a:rPr lang="sl-SI" dirty="0"/>
              <a:t>Primer: učenec manjka na NPZ iz MAT. </a:t>
            </a:r>
          </a:p>
          <a:p>
            <a:pPr marL="0" indent="0">
              <a:buNone/>
            </a:pPr>
            <a:r>
              <a:rPr lang="sl-SI" dirty="0"/>
              <a:t>7. r. – 4</a:t>
            </a:r>
          </a:p>
          <a:p>
            <a:pPr marL="0" indent="0">
              <a:buNone/>
            </a:pPr>
            <a:r>
              <a:rPr lang="sl-SI" dirty="0"/>
              <a:t>8. r. – 3</a:t>
            </a:r>
          </a:p>
          <a:p>
            <a:pPr marL="0" indent="0">
              <a:buNone/>
            </a:pPr>
            <a:r>
              <a:rPr lang="sl-SI" dirty="0"/>
              <a:t>9. r. – 4</a:t>
            </a:r>
          </a:p>
          <a:p>
            <a:pPr marL="0" indent="0">
              <a:buNone/>
            </a:pPr>
            <a:r>
              <a:rPr lang="sl-SI" dirty="0"/>
              <a:t>Seštevek: 4 + 3 + 4 = 11</a:t>
            </a:r>
          </a:p>
          <a:p>
            <a:pPr marL="0" indent="0">
              <a:buNone/>
            </a:pPr>
            <a:r>
              <a:rPr lang="sl-SI" dirty="0"/>
              <a:t>Njegov nadomestni dosežek bo dosežek, ki predstavlja mediano dosežkov vseh učencev, ki so iz ocen pri MAT v zadnji triadi zbrali 11 točk.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8430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599" y="3792287"/>
            <a:ext cx="6400800" cy="1752600"/>
          </a:xfrm>
        </p:spPr>
        <p:txBody>
          <a:bodyPr/>
          <a:lstStyle/>
          <a:p>
            <a:endParaRPr lang="sl-SI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070270" y="1017185"/>
            <a:ext cx="7003459" cy="905778"/>
            <a:chOff x="2490" y="453"/>
            <a:chExt cx="7003459" cy="90577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6" name="Zaobljeni pravokotnik 35"/>
            <p:cNvSpPr/>
            <p:nvPr/>
          </p:nvSpPr>
          <p:spPr>
            <a:xfrm>
              <a:off x="2490" y="453"/>
              <a:ext cx="7003459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Zaobljeni pravokotnik 4"/>
            <p:cNvSpPr/>
            <p:nvPr/>
          </p:nvSpPr>
          <p:spPr>
            <a:xfrm>
              <a:off x="29019" y="26982"/>
              <a:ext cx="6950401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900" kern="1200" dirty="0"/>
                <a:t>Vpis v 1. letnik gimnazije</a:t>
              </a: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070270" y="1996648"/>
            <a:ext cx="5172798" cy="905778"/>
            <a:chOff x="2490" y="979916"/>
            <a:chExt cx="5172798" cy="905778"/>
          </a:xfrm>
        </p:grpSpPr>
        <p:sp>
          <p:nvSpPr>
            <p:cNvPr id="34" name="Zaobljeni pravokotnik 33"/>
            <p:cNvSpPr/>
            <p:nvPr/>
          </p:nvSpPr>
          <p:spPr>
            <a:xfrm>
              <a:off x="2490" y="979916"/>
              <a:ext cx="5172798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Zaobljeni pravokotnik 6"/>
            <p:cNvSpPr/>
            <p:nvPr/>
          </p:nvSpPr>
          <p:spPr>
            <a:xfrm>
              <a:off x="29019" y="1006445"/>
              <a:ext cx="5119740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/>
                <a:t>Ne opravi 1. letnika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1070270" y="2976110"/>
            <a:ext cx="3413067" cy="905778"/>
            <a:chOff x="2490" y="1959378"/>
            <a:chExt cx="3413067" cy="905778"/>
          </a:xfrm>
        </p:grpSpPr>
        <p:sp>
          <p:nvSpPr>
            <p:cNvPr id="32" name="Zaobljeni pravokotnik 31"/>
            <p:cNvSpPr/>
            <p:nvPr/>
          </p:nvSpPr>
          <p:spPr>
            <a:xfrm>
              <a:off x="2490" y="1959378"/>
              <a:ext cx="3413067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Zaobljeni pravokotnik 8"/>
            <p:cNvSpPr/>
            <p:nvPr/>
          </p:nvSpPr>
          <p:spPr>
            <a:xfrm>
              <a:off x="29019" y="1985907"/>
              <a:ext cx="3360009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/>
                <a:t>Ponavlja 1. letnik in ga ne opravi 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1050723" y="4233865"/>
            <a:ext cx="1720152" cy="1006873"/>
            <a:chOff x="-24039" y="3185932"/>
            <a:chExt cx="1720152" cy="93112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Zaobljeni pravokotnik 29"/>
            <p:cNvSpPr/>
            <p:nvPr/>
          </p:nvSpPr>
          <p:spPr>
            <a:xfrm>
              <a:off x="-24039" y="3185932"/>
              <a:ext cx="1688801" cy="905778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Zaobljeni pravokotnik 10"/>
            <p:cNvSpPr/>
            <p:nvPr/>
          </p:nvSpPr>
          <p:spPr>
            <a:xfrm>
              <a:off x="60370" y="3264338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/>
                <a:t>Nadaljuje v  gimnazijskem programu, vendar v izrednem izobraževanju</a:t>
              </a: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2793524" y="4233865"/>
            <a:ext cx="1707545" cy="916916"/>
            <a:chOff x="1753285" y="2836175"/>
            <a:chExt cx="1707545" cy="1251708"/>
          </a:xfrm>
        </p:grpSpPr>
        <p:sp>
          <p:nvSpPr>
            <p:cNvPr id="28" name="Zaobljeni pravokotnik 27"/>
            <p:cNvSpPr/>
            <p:nvPr/>
          </p:nvSpPr>
          <p:spPr>
            <a:xfrm>
              <a:off x="1772029" y="2836175"/>
              <a:ext cx="1688801" cy="125170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Zaobljeni pravokotnik 12"/>
            <p:cNvSpPr/>
            <p:nvPr/>
          </p:nvSpPr>
          <p:spPr>
            <a:xfrm>
              <a:off x="1753285" y="2965370"/>
              <a:ext cx="1635743" cy="852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/>
                <a:t>Prepis v drugi program (SSI, SPI, NPI) v 1. letnik</a:t>
              </a: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554267" y="2976110"/>
            <a:ext cx="1688801" cy="905778"/>
            <a:chOff x="3486487" y="1959378"/>
            <a:chExt cx="1688801" cy="905778"/>
          </a:xfrm>
        </p:grpSpPr>
        <p:sp>
          <p:nvSpPr>
            <p:cNvPr id="26" name="Zaobljeni pravokotnik 25"/>
            <p:cNvSpPr/>
            <p:nvPr/>
          </p:nvSpPr>
          <p:spPr>
            <a:xfrm>
              <a:off x="3486487" y="1959378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Zaobljeni pravokotnik 14"/>
            <p:cNvSpPr/>
            <p:nvPr/>
          </p:nvSpPr>
          <p:spPr>
            <a:xfrm>
              <a:off x="3513016" y="1985907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700" kern="1200" dirty="0"/>
                <a:t>Prepis v drugi program (SSI, SPI, NPI) v 1. letnik</a:t>
              </a: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554267" y="4245003"/>
            <a:ext cx="1688801" cy="905778"/>
            <a:chOff x="3486487" y="2938841"/>
            <a:chExt cx="1688801" cy="905778"/>
          </a:xfrm>
        </p:grpSpPr>
        <p:sp>
          <p:nvSpPr>
            <p:cNvPr id="24" name="Zaobljeni pravokotnik 23"/>
            <p:cNvSpPr/>
            <p:nvPr/>
          </p:nvSpPr>
          <p:spPr>
            <a:xfrm>
              <a:off x="3486487" y="2938841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Zaobljeni pravokotnik 16"/>
            <p:cNvSpPr/>
            <p:nvPr/>
          </p:nvSpPr>
          <p:spPr>
            <a:xfrm>
              <a:off x="3513016" y="2965370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/>
                <a:t>Ne opravi 1. letnika in ponavlja </a:t>
              </a: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4590665" y="5240738"/>
            <a:ext cx="1688801" cy="905778"/>
            <a:chOff x="3486487" y="3918304"/>
            <a:chExt cx="1688801" cy="905778"/>
          </a:xfrm>
          <a:solidFill>
            <a:schemeClr val="accent2"/>
          </a:solidFill>
        </p:grpSpPr>
        <p:sp>
          <p:nvSpPr>
            <p:cNvPr id="22" name="Zaobljeni pravokotnik 21"/>
            <p:cNvSpPr/>
            <p:nvPr/>
          </p:nvSpPr>
          <p:spPr>
            <a:xfrm>
              <a:off x="3486487" y="3918304"/>
              <a:ext cx="1688801" cy="90577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Zaobljeni pravokotnik 18"/>
            <p:cNvSpPr/>
            <p:nvPr/>
          </p:nvSpPr>
          <p:spPr>
            <a:xfrm>
              <a:off x="3513016" y="3944833"/>
              <a:ext cx="1635743" cy="85272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/>
                <a:t>Če ne opravi, nadaljuje v izrednem izobraževanju</a:t>
              </a: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6384928" y="1996648"/>
            <a:ext cx="1688801" cy="979462"/>
            <a:chOff x="5317148" y="979916"/>
            <a:chExt cx="1688801" cy="905778"/>
          </a:xfrm>
        </p:grpSpPr>
        <p:sp>
          <p:nvSpPr>
            <p:cNvPr id="20" name="Zaobljeni pravokotnik 19"/>
            <p:cNvSpPr/>
            <p:nvPr/>
          </p:nvSpPr>
          <p:spPr>
            <a:xfrm>
              <a:off x="5317148" y="979916"/>
              <a:ext cx="1688801" cy="905778"/>
            </a:xfrm>
            <a:prstGeom prst="roundRect">
              <a:avLst>
                <a:gd name="adj" fmla="val 10000"/>
              </a:avLst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jeni pravokotnik 20"/>
            <p:cNvSpPr/>
            <p:nvPr/>
          </p:nvSpPr>
          <p:spPr>
            <a:xfrm>
              <a:off x="5343677" y="1006445"/>
              <a:ext cx="1635743" cy="85272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900" kern="1200" dirty="0"/>
                <a:t>Opravi 1. letnik in napreduje</a:t>
              </a:r>
            </a:p>
          </p:txBody>
        </p:sp>
      </p:grpSp>
      <p:sp>
        <p:nvSpPr>
          <p:cNvPr id="19" name="Zaobljeni pravokotnik 22"/>
          <p:cNvSpPr/>
          <p:nvPr/>
        </p:nvSpPr>
        <p:spPr>
          <a:xfrm>
            <a:off x="6411457" y="3002639"/>
            <a:ext cx="1635743" cy="8527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4770" tIns="64770" rIns="64770" bIns="6477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1700" kern="1200" dirty="0"/>
              <a:t>Napreduje v naslednji letnik</a:t>
            </a:r>
          </a:p>
        </p:txBody>
      </p:sp>
      <p:sp>
        <p:nvSpPr>
          <p:cNvPr id="38" name="Puščica dol 37"/>
          <p:cNvSpPr/>
          <p:nvPr/>
        </p:nvSpPr>
        <p:spPr>
          <a:xfrm>
            <a:off x="6987012" y="346636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9" name="Puščica dol 38"/>
          <p:cNvSpPr/>
          <p:nvPr/>
        </p:nvSpPr>
        <p:spPr>
          <a:xfrm>
            <a:off x="1979712" y="3881888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0" name="Puščica dol 39"/>
          <p:cNvSpPr/>
          <p:nvPr/>
        </p:nvSpPr>
        <p:spPr>
          <a:xfrm>
            <a:off x="3414353" y="3893026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2" name="Puščica dol 41"/>
          <p:cNvSpPr/>
          <p:nvPr/>
        </p:nvSpPr>
        <p:spPr>
          <a:xfrm>
            <a:off x="5076056" y="3903172"/>
            <a:ext cx="484632" cy="351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44" name="Raven povezovalnik 43"/>
          <p:cNvCxnSpPr/>
          <p:nvPr/>
        </p:nvCxnSpPr>
        <p:spPr>
          <a:xfrm flipV="1">
            <a:off x="1042764" y="6359883"/>
            <a:ext cx="7030965" cy="36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Skupina 47"/>
          <p:cNvGrpSpPr/>
          <p:nvPr/>
        </p:nvGrpSpPr>
        <p:grpSpPr>
          <a:xfrm>
            <a:off x="2812268" y="5261706"/>
            <a:ext cx="1688801" cy="905778"/>
            <a:chOff x="3486487" y="3918304"/>
            <a:chExt cx="1688801" cy="905778"/>
          </a:xfrm>
          <a:solidFill>
            <a:schemeClr val="accent2"/>
          </a:solidFill>
        </p:grpSpPr>
        <p:sp>
          <p:nvSpPr>
            <p:cNvPr id="49" name="Zaobljeni pravokotnik 48"/>
            <p:cNvSpPr/>
            <p:nvPr/>
          </p:nvSpPr>
          <p:spPr>
            <a:xfrm>
              <a:off x="3486487" y="3918304"/>
              <a:ext cx="1688801" cy="90577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Zaobljeni pravokotnik 18"/>
            <p:cNvSpPr/>
            <p:nvPr/>
          </p:nvSpPr>
          <p:spPr>
            <a:xfrm>
              <a:off x="3513016" y="3944833"/>
              <a:ext cx="1635743" cy="85272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kern="1200" dirty="0"/>
                <a:t>Če ne opravi, nadaljuje v izrednem izobraževanju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3440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D5ADF3-EF0C-42F9-B559-11B3E8D35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RES POMEMBNI DATUMI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9D2CC39-BABD-4BB2-877D-24F78CD47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14. in 15. februar – informativni dan </a:t>
            </a:r>
          </a:p>
          <a:p>
            <a:r>
              <a:rPr lang="sl-SI" dirty="0"/>
              <a:t>4. marec – prijave za preizkuse nadarjenosti – POŠLJETE SAMI ali oddate na </a:t>
            </a:r>
            <a:r>
              <a:rPr lang="sl-SI" dirty="0" err="1"/>
              <a:t>info</a:t>
            </a:r>
            <a:r>
              <a:rPr lang="sl-SI" dirty="0"/>
              <a:t> dnevu</a:t>
            </a:r>
          </a:p>
          <a:p>
            <a:r>
              <a:rPr lang="sl-SI" dirty="0"/>
              <a:t>2. april – rok za vpis v SŠ in DD</a:t>
            </a:r>
          </a:p>
          <a:p>
            <a:r>
              <a:rPr lang="sl-SI" dirty="0"/>
              <a:t>8. april – objavljeni podatki o stanju prijav na SŠ</a:t>
            </a:r>
          </a:p>
          <a:p>
            <a:r>
              <a:rPr lang="sl-SI" dirty="0"/>
              <a:t>22. april – rezultati NPZ-jev vidni tudi SŠ</a:t>
            </a:r>
          </a:p>
          <a:p>
            <a:r>
              <a:rPr lang="sl-SI" dirty="0"/>
              <a:t>6. maj – rok za prenos prijave na drugo SŠ</a:t>
            </a:r>
          </a:p>
        </p:txBody>
      </p:sp>
    </p:spTree>
    <p:extLst>
      <p:ext uri="{BB962C8B-B14F-4D97-AF65-F5344CB8AC3E}">
        <p14:creationId xmlns:p14="http://schemas.microsoft.com/office/powerpoint/2010/main" val="268709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B6E50D-5169-4D91-96C0-79011255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Razpis za vpis - fakultete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292545-0864-413C-B448-CB79FF65D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>
                <a:hlinkClick r:id="rId2"/>
              </a:rPr>
              <a:t>https://www.gov.si/teme/vpis-v-visoko-solstvo/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Vpisni pogoji!</a:t>
            </a:r>
          </a:p>
        </p:txBody>
      </p:sp>
    </p:spTree>
    <p:extLst>
      <p:ext uri="{BB962C8B-B14F-4D97-AF65-F5344CB8AC3E}">
        <p14:creationId xmlns:p14="http://schemas.microsoft.com/office/powerpoint/2010/main" val="395222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AA376E-C2CE-4E7D-B021-075AE5C2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Štipendije za deficitarne poklice – razpis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06AD0BE-9F45-4BDC-A141-A631418BA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dirty="0"/>
              <a:t>Nabor poklicev:</a:t>
            </a:r>
          </a:p>
          <a:p>
            <a:pPr marL="0" indent="0">
              <a:buNone/>
            </a:pPr>
            <a:endParaRPr lang="sl-SI" dirty="0"/>
          </a:p>
          <a:p>
            <a:pPr>
              <a:defRPr/>
            </a:pPr>
            <a:r>
              <a:rPr lang="sl-SI" b="1" dirty="0"/>
              <a:t>Kamnosek</a:t>
            </a:r>
            <a:r>
              <a:rPr lang="sl-SI" b="1" dirty="0">
                <a:solidFill>
                  <a:srgbClr val="FF0000"/>
                </a:solidFill>
              </a:rPr>
              <a:t>				</a:t>
            </a:r>
            <a:r>
              <a:rPr lang="sl-SI" b="1" dirty="0"/>
              <a:t>Gastronom hotelir</a:t>
            </a:r>
          </a:p>
          <a:p>
            <a:pPr>
              <a:defRPr/>
            </a:pPr>
            <a:r>
              <a:rPr lang="sl-SI" dirty="0"/>
              <a:t>Izdelovalec kovinskih konstrukcij</a:t>
            </a:r>
            <a:r>
              <a:rPr lang="sl-SI" dirty="0">
                <a:solidFill>
                  <a:srgbClr val="FF0000"/>
                </a:solidFill>
              </a:rPr>
              <a:t>	</a:t>
            </a:r>
            <a:r>
              <a:rPr lang="sl-SI" dirty="0"/>
              <a:t>Steklar in tehnik steklarstva</a:t>
            </a:r>
          </a:p>
          <a:p>
            <a:pPr>
              <a:defRPr/>
            </a:pPr>
            <a:r>
              <a:rPr lang="sl-SI" b="1" dirty="0"/>
              <a:t>Oblikovalec kovin – orodjar	</a:t>
            </a:r>
            <a:r>
              <a:rPr lang="sl-SI" b="1" dirty="0">
                <a:solidFill>
                  <a:srgbClr val="FF0000"/>
                </a:solidFill>
              </a:rPr>
              <a:t>	</a:t>
            </a:r>
            <a:r>
              <a:rPr lang="sl-SI" b="1" dirty="0"/>
              <a:t>Tesar</a:t>
            </a:r>
          </a:p>
          <a:p>
            <a:pPr>
              <a:defRPr/>
            </a:pPr>
            <a:r>
              <a:rPr lang="sl-SI" dirty="0"/>
              <a:t>Tapetnik				</a:t>
            </a:r>
            <a:r>
              <a:rPr lang="sl-SI" b="1" dirty="0" err="1"/>
              <a:t>Avtokaroserist</a:t>
            </a:r>
            <a:r>
              <a:rPr lang="sl-SI" b="1" dirty="0">
                <a:solidFill>
                  <a:srgbClr val="FF0000"/>
                </a:solidFill>
              </a:rPr>
              <a:t>	</a:t>
            </a:r>
          </a:p>
          <a:p>
            <a:pPr>
              <a:defRPr/>
            </a:pPr>
            <a:r>
              <a:rPr lang="sl-SI" dirty="0"/>
              <a:t>Dimnikar				</a:t>
            </a:r>
            <a:r>
              <a:rPr lang="sl-SI" b="1" dirty="0"/>
              <a:t>Pek	</a:t>
            </a:r>
            <a:r>
              <a:rPr lang="sl-SI" b="1" dirty="0">
                <a:solidFill>
                  <a:srgbClr val="FF0000"/>
                </a:solidFill>
              </a:rPr>
              <a:t>	</a:t>
            </a:r>
          </a:p>
          <a:p>
            <a:pPr>
              <a:defRPr/>
            </a:pPr>
            <a:r>
              <a:rPr lang="sl-SI" b="1" dirty="0"/>
              <a:t>Gozdar</a:t>
            </a:r>
            <a:r>
              <a:rPr lang="sl-SI" b="1" dirty="0">
                <a:solidFill>
                  <a:srgbClr val="FF0000"/>
                </a:solidFill>
              </a:rPr>
              <a:t>				</a:t>
            </a:r>
            <a:r>
              <a:rPr lang="sl-SI" b="1" dirty="0"/>
              <a:t>Klepar-krovec</a:t>
            </a:r>
            <a:endParaRPr lang="sl-SI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l-SI" b="1" dirty="0"/>
              <a:t>Pečar – pol. </a:t>
            </a:r>
            <a:r>
              <a:rPr lang="sl-SI" b="1" dirty="0" err="1"/>
              <a:t>keram</a:t>
            </a:r>
            <a:r>
              <a:rPr lang="sl-SI" b="1" dirty="0"/>
              <a:t>. oblog		</a:t>
            </a:r>
            <a:r>
              <a:rPr lang="sl-SI" dirty="0"/>
              <a:t>Izvajalec </a:t>
            </a:r>
            <a:r>
              <a:rPr lang="sl-SI" dirty="0" err="1"/>
              <a:t>suhomont</a:t>
            </a:r>
            <a:r>
              <a:rPr lang="sl-SI" dirty="0"/>
              <a:t>. gradnje Slikopleskar-črkoslikar</a:t>
            </a:r>
            <a:r>
              <a:rPr lang="sl-SI" b="1" dirty="0">
                <a:solidFill>
                  <a:srgbClr val="FF0000"/>
                </a:solidFill>
              </a:rPr>
              <a:t>	</a:t>
            </a:r>
            <a:r>
              <a:rPr lang="sl-SI" dirty="0">
                <a:solidFill>
                  <a:srgbClr val="FF0000"/>
                </a:solidFill>
              </a:rPr>
              <a:t> 	</a:t>
            </a:r>
            <a:r>
              <a:rPr lang="sl-SI" b="1" dirty="0"/>
              <a:t>Mesar </a:t>
            </a:r>
            <a:r>
              <a:rPr lang="sl-SI" b="1" dirty="0">
                <a:solidFill>
                  <a:srgbClr val="FF0000"/>
                </a:solidFill>
              </a:rPr>
              <a:t>	</a:t>
            </a:r>
          </a:p>
          <a:p>
            <a:pPr>
              <a:spcAft>
                <a:spcPts val="0"/>
              </a:spcAft>
              <a:defRPr/>
            </a:pPr>
            <a:r>
              <a:rPr lang="sl-SI" dirty="0"/>
              <a:t>Inštalater strojnih instalacij</a:t>
            </a:r>
            <a:r>
              <a:rPr lang="sl-SI" dirty="0">
                <a:solidFill>
                  <a:srgbClr val="FF0000"/>
                </a:solidFill>
              </a:rPr>
              <a:t>		</a:t>
            </a:r>
            <a:r>
              <a:rPr lang="sl-SI" b="1" dirty="0"/>
              <a:t>Zidar</a:t>
            </a:r>
            <a:r>
              <a:rPr lang="sl-SI" b="1" dirty="0">
                <a:solidFill>
                  <a:srgbClr val="FF0000"/>
                </a:solidFill>
              </a:rPr>
              <a:t>					</a:t>
            </a:r>
            <a:endParaRPr lang="sl-SI" b="1" dirty="0"/>
          </a:p>
          <a:p>
            <a:pPr>
              <a:spcAft>
                <a:spcPts val="0"/>
              </a:spcAft>
              <a:defRPr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09029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C5D1AA-F76A-443D-AD05-206F90450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Štipendije za deficitarne poklice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197E0-A08B-4EE0-8942-EAAC2E548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/>
              <a:t>NOVI PROGRAMI:</a:t>
            </a:r>
          </a:p>
          <a:p>
            <a:r>
              <a:rPr lang="sl-SI" dirty="0"/>
              <a:t>Strojni mehanik</a:t>
            </a:r>
          </a:p>
          <a:p>
            <a:r>
              <a:rPr lang="sl-SI" b="1" dirty="0" err="1"/>
              <a:t>Avtoserviser</a:t>
            </a:r>
            <a:endParaRPr lang="sl-SI" b="1" dirty="0"/>
          </a:p>
          <a:p>
            <a:r>
              <a:rPr lang="sl-SI" dirty="0" err="1"/>
              <a:t>Geostrojnik</a:t>
            </a:r>
            <a:r>
              <a:rPr lang="sl-SI" dirty="0"/>
              <a:t> rudar, geotehnik</a:t>
            </a:r>
          </a:p>
          <a:p>
            <a:r>
              <a:rPr lang="sl-SI" b="1" dirty="0"/>
              <a:t>Papirničar</a:t>
            </a:r>
          </a:p>
          <a:p>
            <a:r>
              <a:rPr lang="sl-SI" b="1" dirty="0"/>
              <a:t>Gospodar na podeželju</a:t>
            </a:r>
          </a:p>
          <a:p>
            <a:r>
              <a:rPr lang="sl-SI" b="1" dirty="0"/>
              <a:t>Vrtnar</a:t>
            </a:r>
          </a:p>
          <a:p>
            <a:r>
              <a:rPr lang="sl-SI" b="1" dirty="0"/>
              <a:t>Cvetličar</a:t>
            </a:r>
          </a:p>
          <a:p>
            <a:r>
              <a:rPr lang="sl-SI" b="1" dirty="0"/>
              <a:t>Hortikulturni tehnik</a:t>
            </a:r>
          </a:p>
          <a:p>
            <a:r>
              <a:rPr lang="sl-SI" b="1" dirty="0"/>
              <a:t>Gastronomsko-turistični tehnik</a:t>
            </a:r>
          </a:p>
        </p:txBody>
      </p:sp>
    </p:spTree>
    <p:extLst>
      <p:ext uri="{BB962C8B-B14F-4D97-AF65-F5344CB8AC3E}">
        <p14:creationId xmlns:p14="http://schemas.microsoft.com/office/powerpoint/2010/main" val="2390599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37CD52-780E-4A51-BD63-840C8C3F2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Štipendije za deficitarne poklice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5DF47B3-AC35-4024-9E6C-C6DDE8DF0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Ni več za:</a:t>
            </a:r>
          </a:p>
          <a:p>
            <a:r>
              <a:rPr lang="sl-SI" dirty="0"/>
              <a:t>Slaščičar</a:t>
            </a:r>
          </a:p>
          <a:p>
            <a:r>
              <a:rPr lang="sl-SI" dirty="0"/>
              <a:t>Mizar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dirty="0"/>
              <a:t>Povezava do razpisa: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https://www.srips-rs.si/vsi-razpisi/razpis/javni-razpis-za-dodelitev-stipendij-za-deficitarne-poklice-za-solsko-leto-20252026-369-jr</a:t>
            </a:r>
            <a:endParaRPr lang="sl-SI" dirty="0"/>
          </a:p>
          <a:p>
            <a:r>
              <a:rPr lang="sl-SI" dirty="0"/>
              <a:t>vloga bo objavljena 1. avgusta</a:t>
            </a:r>
          </a:p>
          <a:p>
            <a:r>
              <a:rPr lang="sl-SI" dirty="0"/>
              <a:t>rok za oddajo vloge do 30. septembra</a:t>
            </a:r>
          </a:p>
        </p:txBody>
      </p:sp>
    </p:spTree>
    <p:extLst>
      <p:ext uri="{BB962C8B-B14F-4D97-AF65-F5344CB8AC3E}">
        <p14:creationId xmlns:p14="http://schemas.microsoft.com/office/powerpoint/2010/main" val="631132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>
            <a:extLst>
              <a:ext uri="{FF2B5EF4-FFF2-40B4-BE49-F238E27FC236}">
                <a16:creationId xmlns:a16="http://schemas.microsoft.com/office/drawing/2014/main" id="{33D864F5-FCFF-4356-86E8-2C5DF2765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92150"/>
            <a:ext cx="8229600" cy="1008063"/>
          </a:xfrm>
        </p:spPr>
        <p:txBody>
          <a:bodyPr/>
          <a:lstStyle/>
          <a:p>
            <a:pPr algn="ctr">
              <a:defRPr/>
            </a:pPr>
            <a:r>
              <a:rPr lang="sl-SI" altLang="sl-SI" sz="2800" dirty="0">
                <a:solidFill>
                  <a:schemeClr val="bg1">
                    <a:lumMod val="50000"/>
                  </a:schemeClr>
                </a:solidFill>
              </a:rPr>
              <a:t>Največkrat izbrani programi v nižjem in srednjem poklicnem izobraževanju</a:t>
            </a:r>
          </a:p>
        </p:txBody>
      </p:sp>
      <p:graphicFrame>
        <p:nvGraphicFramePr>
          <p:cNvPr id="5" name="Ograda vsebine 4">
            <a:extLst>
              <a:ext uri="{FF2B5EF4-FFF2-40B4-BE49-F238E27FC236}">
                <a16:creationId xmlns:a16="http://schemas.microsoft.com/office/drawing/2014/main" id="{988D98AB-2A4A-4C9B-8EC2-712B3588594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-4716463" y="7173913"/>
          <a:ext cx="287338" cy="3286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5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96568" marR="96568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96568" marR="96568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44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L="10060" marR="10060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37" name="Ograda datuma 4">
            <a:extLst>
              <a:ext uri="{FF2B5EF4-FFF2-40B4-BE49-F238E27FC236}">
                <a16:creationId xmlns:a16="http://schemas.microsoft.com/office/drawing/2014/main" id="{4CD51D37-E04F-403E-9637-147992745A87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xfrm>
            <a:off x="7010400" y="-307975"/>
            <a:ext cx="2133600" cy="271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/>
              <a:t>Ljubljana, </a:t>
            </a:r>
            <a:fld id="{392D54CC-4B30-4DDD-A450-84A7FFFA9CB7}" type="datetime1">
              <a:rPr lang="sl-SI" altLang="sl-SI" smtClean="0"/>
              <a:pPr/>
              <a:t>5. 02. 2025</a:t>
            </a:fld>
            <a:endParaRPr lang="sl-SI" altLang="sl-SI"/>
          </a:p>
        </p:txBody>
      </p:sp>
      <p:graphicFrame>
        <p:nvGraphicFramePr>
          <p:cNvPr id="11" name="Ograda vsebine 10">
            <a:extLst>
              <a:ext uri="{FF2B5EF4-FFF2-40B4-BE49-F238E27FC236}">
                <a16:creationId xmlns:a16="http://schemas.microsoft.com/office/drawing/2014/main" id="{DB76EA86-66DB-4A47-A03A-40C02CD8C093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468313" y="2060575"/>
          <a:ext cx="7632700" cy="4011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255">
                <a:tc>
                  <a:txBody>
                    <a:bodyPr/>
                    <a:lstStyle/>
                    <a:p>
                      <a:r>
                        <a:rPr lang="sl-SI" sz="1800" dirty="0"/>
                        <a:t>Šolsko</a:t>
                      </a:r>
                      <a:r>
                        <a:rPr lang="sl-SI" sz="1800" baseline="0" dirty="0"/>
                        <a:t> leto 2025/26</a:t>
                      </a:r>
                      <a:endParaRPr lang="sl-SI" sz="1800" dirty="0"/>
                    </a:p>
                  </a:txBody>
                  <a:tcPr marL="91438" marR="91438" marT="45743" marB="4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Avtoserviser</a:t>
                      </a:r>
                      <a:endParaRPr lang="sl-SI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Frizer</a:t>
                      </a: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Računalnikar</a:t>
                      </a: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Elektrikar</a:t>
                      </a: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Mizar</a:t>
                      </a: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Mehatronik</a:t>
                      </a:r>
                      <a:r>
                        <a:rPr lang="sl-SI" sz="1800" b="0" i="0" u="none" strike="noStrik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operater</a:t>
                      </a:r>
                      <a:endParaRPr lang="sl-SI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Slaščičar</a:t>
                      </a: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Bolničar-negovalec</a:t>
                      </a: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Inštalater</a:t>
                      </a:r>
                      <a:r>
                        <a:rPr lang="sl-SI" sz="1800" b="0" i="0" u="none" strike="noStrik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strojnih inštalacij</a:t>
                      </a:r>
                      <a:endParaRPr lang="sl-SI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136"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7" marR="9527" marT="953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8E3E09-DE36-49D4-823C-DD50228C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Razpis za vpis v srednje šole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877294-46AE-442F-9380-29D52F81F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>
                <a:hlinkClick r:id="rId2"/>
              </a:rPr>
              <a:t>https://www.gov.si/teme/vpis-v-srednjo-solo/</a:t>
            </a:r>
            <a:endParaRPr lang="sl-SI" dirty="0"/>
          </a:p>
          <a:p>
            <a:endParaRPr lang="sl-SI" dirty="0"/>
          </a:p>
          <a:p>
            <a:pPr marL="0" indent="0">
              <a:buNone/>
            </a:pPr>
            <a:r>
              <a:rPr lang="sl-SI" dirty="0"/>
              <a:t> - Informacije o vsebini prilog in informativnem dnevu (katere šole nimajo </a:t>
            </a:r>
            <a:r>
              <a:rPr lang="sl-SI" dirty="0" err="1"/>
              <a:t>info</a:t>
            </a:r>
            <a:r>
              <a:rPr lang="sl-SI" dirty="0"/>
              <a:t> dneva v predvidenih terminih)</a:t>
            </a:r>
          </a:p>
          <a:p>
            <a:pPr>
              <a:buFontTx/>
              <a:buChar char="-"/>
            </a:pPr>
            <a:r>
              <a:rPr lang="sl-SI" dirty="0"/>
              <a:t>Priloga I (št. mest na posameznih šolah, datumi preizkusov nadarjenosti, pripomočki, ki jih morajo imeti s sabo)</a:t>
            </a:r>
          </a:p>
          <a:p>
            <a:pPr>
              <a:buFontTx/>
              <a:buChar char="-"/>
            </a:pPr>
            <a:r>
              <a:rPr lang="sl-SI" dirty="0"/>
              <a:t>Priloga V (za bodoče gimnazijce – nabor izbirnih predmetov za maturo)</a:t>
            </a:r>
          </a:p>
        </p:txBody>
      </p:sp>
    </p:spTree>
    <p:extLst>
      <p:ext uri="{BB962C8B-B14F-4D97-AF65-F5344CB8AC3E}">
        <p14:creationId xmlns:p14="http://schemas.microsoft.com/office/powerpoint/2010/main" val="3655837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>
            <a:extLst>
              <a:ext uri="{FF2B5EF4-FFF2-40B4-BE49-F238E27FC236}">
                <a16:creationId xmlns:a16="http://schemas.microsoft.com/office/drawing/2014/main" id="{D9A079E4-0F52-4B50-8B97-652F847180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500" y="749300"/>
            <a:ext cx="8467725" cy="808038"/>
          </a:xfrm>
        </p:spPr>
        <p:txBody>
          <a:bodyPr>
            <a:normAutofit fontScale="90000"/>
          </a:bodyPr>
          <a:lstStyle/>
          <a:p>
            <a:pPr algn="ctr"/>
            <a:r>
              <a:rPr lang="sl-SI" altLang="sl-SI" sz="2800">
                <a:latin typeface="Calibri" panose="020F0502020204030204" pitchFamily="34" charset="0"/>
              </a:rPr>
              <a:t>Najmanjkrat izbrani programi v nižjem in srednjem poklicnem izobraževanju</a:t>
            </a:r>
            <a:endParaRPr lang="sl-SI" altLang="sl-SI">
              <a:latin typeface="Calibri" panose="020F0502020204030204" pitchFamily="34" charset="0"/>
            </a:endParaRPr>
          </a:p>
        </p:txBody>
      </p:sp>
      <p:sp>
        <p:nvSpPr>
          <p:cNvPr id="18435" name="Ograda datuma 4">
            <a:extLst>
              <a:ext uri="{FF2B5EF4-FFF2-40B4-BE49-F238E27FC236}">
                <a16:creationId xmlns:a16="http://schemas.microsoft.com/office/drawing/2014/main" id="{7A0B0FE8-9454-4DCA-BC41-41DF82BFFA7A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>
                <a:solidFill>
                  <a:schemeClr val="bg1"/>
                </a:solidFill>
              </a:rPr>
              <a:t>Ljubljana, </a:t>
            </a:r>
            <a:fld id="{BA67A38C-46B8-4125-A49D-4AD2E4B2D4A4}" type="datetime1">
              <a:rPr lang="sl-SI" altLang="sl-SI" smtClean="0">
                <a:solidFill>
                  <a:schemeClr val="bg1"/>
                </a:solidFill>
              </a:rPr>
              <a:pPr/>
              <a:t>5. 02. 2025</a:t>
            </a:fld>
            <a:endParaRPr lang="sl-SI" altLang="sl-SI">
              <a:solidFill>
                <a:schemeClr val="bg1"/>
              </a:solidFill>
            </a:endParaRPr>
          </a:p>
        </p:txBody>
      </p:sp>
      <p:graphicFrame>
        <p:nvGraphicFramePr>
          <p:cNvPr id="3" name="Ograda vsebine 2">
            <a:extLst>
              <a:ext uri="{FF2B5EF4-FFF2-40B4-BE49-F238E27FC236}">
                <a16:creationId xmlns:a16="http://schemas.microsoft.com/office/drawing/2014/main" id="{FA983BA1-0012-4585-81F6-3C9E53C36F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4500" y="1989138"/>
          <a:ext cx="7512050" cy="3602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814">
                <a:tc>
                  <a:txBody>
                    <a:bodyPr/>
                    <a:lstStyle/>
                    <a:p>
                      <a:r>
                        <a:rPr lang="sl-SI" sz="1800" dirty="0"/>
                        <a:t>Šolsko leto 2025/26 </a:t>
                      </a:r>
                    </a:p>
                  </a:txBody>
                  <a:tcPr marL="91464" marR="91464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Vrtnar</a:t>
                      </a: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Pek</a:t>
                      </a: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Tesar</a:t>
                      </a: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ctr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Steklar</a:t>
                      </a:r>
                    </a:p>
                  </a:txBody>
                  <a:tcPr marL="9527" marR="9527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Slikopleskar-črkoslikar</a:t>
                      </a: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Klepar-krovec</a:t>
                      </a: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Pomočnik</a:t>
                      </a:r>
                      <a:r>
                        <a:rPr lang="pl-PL" sz="1800" b="0" i="0" u="none" strike="noStrik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v tehnoloških procesih</a:t>
                      </a:r>
                      <a:endParaRPr lang="pl-PL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Mesar</a:t>
                      </a: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58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Izvajalec</a:t>
                      </a:r>
                      <a:r>
                        <a:rPr lang="sl-SI" sz="1800" b="0" i="0" u="none" strike="noStrik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sl-SI" sz="1800" b="0" i="0" u="none" strike="noStrike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suhomontažne</a:t>
                      </a:r>
                      <a:r>
                        <a:rPr lang="sl-SI" sz="1800" b="0" i="0" u="none" strike="noStrik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gradnje</a:t>
                      </a:r>
                      <a:endParaRPr lang="sl-SI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>
            <a:extLst>
              <a:ext uri="{FF2B5EF4-FFF2-40B4-BE49-F238E27FC236}">
                <a16:creationId xmlns:a16="http://schemas.microsoft.com/office/drawing/2014/main" id="{A68CE4AE-ACD3-4DB9-9448-363819F5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l-SI" altLang="sl-SI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Največkrat izbrani programi v srednjem strokovnem izobraževanju</a:t>
            </a:r>
          </a:p>
        </p:txBody>
      </p:sp>
      <p:sp>
        <p:nvSpPr>
          <p:cNvPr id="19459" name="Ograda datuma 4">
            <a:extLst>
              <a:ext uri="{FF2B5EF4-FFF2-40B4-BE49-F238E27FC236}">
                <a16:creationId xmlns:a16="http://schemas.microsoft.com/office/drawing/2014/main" id="{157A834C-B822-42F9-96C3-0AA7808DD305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>
                <a:solidFill>
                  <a:schemeClr val="bg1"/>
                </a:solidFill>
              </a:rPr>
              <a:t>Ljubljana, </a:t>
            </a:r>
            <a:fld id="{BBA425BC-985A-40F5-BACD-1F68AC045CC6}" type="datetime1">
              <a:rPr lang="sl-SI" altLang="sl-SI" smtClean="0">
                <a:solidFill>
                  <a:schemeClr val="bg1"/>
                </a:solidFill>
              </a:rPr>
              <a:pPr/>
              <a:t>5. 02. 2025</a:t>
            </a:fld>
            <a:endParaRPr lang="sl-SI" altLang="sl-SI">
              <a:solidFill>
                <a:schemeClr val="bg1"/>
              </a:solidFill>
            </a:endParaRPr>
          </a:p>
        </p:txBody>
      </p:sp>
      <p:graphicFrame>
        <p:nvGraphicFramePr>
          <p:cNvPr id="6" name="Označba mesta vsebine 5">
            <a:extLst>
              <a:ext uri="{FF2B5EF4-FFF2-40B4-BE49-F238E27FC236}">
                <a16:creationId xmlns:a16="http://schemas.microsoft.com/office/drawing/2014/main" id="{CE744100-078E-48AA-A1FA-5F82657B20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4500" y="2060575"/>
          <a:ext cx="7791450" cy="3703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91">
                <a:tc>
                  <a:txBody>
                    <a:bodyPr/>
                    <a:lstStyle/>
                    <a:p>
                      <a:r>
                        <a:rPr lang="sl-SI" sz="1800" dirty="0"/>
                        <a:t>Šolsko leto 2025/26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Ekonomski tehnik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Zdravstvena nega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Strojni tehnik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Predšolska</a:t>
                      </a:r>
                      <a:r>
                        <a:rPr lang="sl-SI" sz="1800" baseline="0" dirty="0"/>
                        <a:t> vzgoja</a:t>
                      </a:r>
                      <a:endParaRPr lang="sl-SI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Tehnik računalništva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Kozmetični tehnik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Elektrotehnik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Veterinarski tehnik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72">
                <a:tc>
                  <a:txBody>
                    <a:bodyPr/>
                    <a:lstStyle/>
                    <a:p>
                      <a:r>
                        <a:rPr lang="sl-SI" sz="1800" dirty="0"/>
                        <a:t>Gradbeni tehnik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>
            <a:extLst>
              <a:ext uri="{FF2B5EF4-FFF2-40B4-BE49-F238E27FC236}">
                <a16:creationId xmlns:a16="http://schemas.microsoft.com/office/drawing/2014/main" id="{974A3A7B-7A12-4D94-8353-E3634DA3A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altLang="sl-SI" sz="2800">
                <a:latin typeface="Calibri" panose="020F0502020204030204" pitchFamily="34" charset="0"/>
              </a:rPr>
              <a:t>Najmanjkrat izbrani programi v srednjem strokovnem izobraževanju</a:t>
            </a:r>
          </a:p>
        </p:txBody>
      </p:sp>
      <p:sp>
        <p:nvSpPr>
          <p:cNvPr id="20483" name="Ograda datuma 4">
            <a:extLst>
              <a:ext uri="{FF2B5EF4-FFF2-40B4-BE49-F238E27FC236}">
                <a16:creationId xmlns:a16="http://schemas.microsoft.com/office/drawing/2014/main" id="{C0D60A1E-E8AF-43F9-9B88-312229C4DEA0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>
                <a:solidFill>
                  <a:schemeClr val="bg1"/>
                </a:solidFill>
              </a:rPr>
              <a:t>Ljubljana, </a:t>
            </a:r>
            <a:fld id="{5689CB4B-E024-4290-89AE-4E1D3B947413}" type="datetime1">
              <a:rPr lang="sl-SI" altLang="sl-SI" smtClean="0">
                <a:solidFill>
                  <a:schemeClr val="bg1"/>
                </a:solidFill>
              </a:rPr>
              <a:pPr/>
              <a:t>5. 02. 2025</a:t>
            </a:fld>
            <a:endParaRPr lang="sl-SI" altLang="sl-SI">
              <a:solidFill>
                <a:schemeClr val="bg1"/>
              </a:solidFill>
            </a:endParaRPr>
          </a:p>
        </p:txBody>
      </p:sp>
      <p:graphicFrame>
        <p:nvGraphicFramePr>
          <p:cNvPr id="7" name="Označba mesta vsebine 6">
            <a:extLst>
              <a:ext uri="{FF2B5EF4-FFF2-40B4-BE49-F238E27FC236}">
                <a16:creationId xmlns:a16="http://schemas.microsoft.com/office/drawing/2014/main" id="{3E70C180-DF61-442F-B864-97EBC147F4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237087"/>
              </p:ext>
            </p:extLst>
          </p:nvPr>
        </p:nvGraphicFramePr>
        <p:xfrm>
          <a:off x="444500" y="2133600"/>
          <a:ext cx="7791450" cy="388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779">
                <a:tc>
                  <a:txBody>
                    <a:bodyPr/>
                    <a:lstStyle/>
                    <a:p>
                      <a:r>
                        <a:rPr lang="sl-SI" sz="1800" dirty="0"/>
                        <a:t>Šolsko leto 2025/26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Geotehnik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Plovbni tehnik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Okoljevarstveni tehnik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Hortikulturni tehnik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Grafični tehnik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Tehnik elektronskih</a:t>
                      </a:r>
                      <a:r>
                        <a:rPr lang="sl-SI" sz="18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komunikacij</a:t>
                      </a:r>
                      <a:endParaRPr lang="sl-SI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Tehnik zobne protetike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Tehnik varovanja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779">
                <a:tc>
                  <a:txBody>
                    <a:bodyPr/>
                    <a:lstStyle/>
                    <a:p>
                      <a:r>
                        <a:rPr lang="sl-SI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Metalurški tehnik</a:t>
                      </a:r>
                    </a:p>
                  </a:txBody>
                  <a:tcPr marT="45712" marB="4571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/>
              <a:t>Vprašanja za informativne dneve: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931150" cy="5256213"/>
          </a:xfrm>
        </p:spPr>
        <p:txBody>
          <a:bodyPr>
            <a:normAutofit fontScale="85000" lnSpcReduction="10000"/>
          </a:bodyPr>
          <a:lstStyle/>
          <a:p>
            <a:r>
              <a:rPr lang="sl-SI" altLang="sl-SI" sz="2000" dirty="0">
                <a:effectLst/>
              </a:rPr>
              <a:t>Vključenost šole v mednarodne projekte in programe mobilnosti za dijake.</a:t>
            </a:r>
          </a:p>
          <a:p>
            <a:r>
              <a:rPr lang="sl-SI" altLang="sl-SI" sz="2000" dirty="0">
                <a:effectLst/>
              </a:rPr>
              <a:t>Možnosti glede izbirnosti predmetov</a:t>
            </a:r>
            <a:r>
              <a:rPr lang="sl-SI" altLang="sl-SI" sz="2000" dirty="0"/>
              <a:t>, prilagodljivost glede trga dela.</a:t>
            </a:r>
            <a:endParaRPr lang="sl-SI" altLang="sl-SI" sz="2000" dirty="0">
              <a:effectLst/>
            </a:endParaRPr>
          </a:p>
          <a:p>
            <a:r>
              <a:rPr lang="sl-SI" altLang="sl-SI" sz="2000" dirty="0">
                <a:effectLst/>
              </a:rPr>
              <a:t>Povezovanje  šole s podjetji. </a:t>
            </a:r>
          </a:p>
          <a:p>
            <a:r>
              <a:rPr lang="sl-SI" altLang="sl-SI" sz="2000" dirty="0">
                <a:effectLst/>
              </a:rPr>
              <a:t>Organiziranost prakse. </a:t>
            </a:r>
          </a:p>
          <a:p>
            <a:r>
              <a:rPr lang="sl-SI" altLang="sl-SI" sz="2000" dirty="0">
                <a:effectLst/>
              </a:rPr>
              <a:t>Kariere bivših dijakov, koliko jih je nadaljevalo šolanje in kje, koliko jih je našlo zaposlitev, ipd.</a:t>
            </a:r>
          </a:p>
          <a:p>
            <a:r>
              <a:rPr lang="sl-SI" altLang="sl-SI" sz="2000" dirty="0">
                <a:effectLst/>
              </a:rPr>
              <a:t>Dosežki dijakov na tekmovanjih. </a:t>
            </a:r>
          </a:p>
          <a:p>
            <a:r>
              <a:rPr lang="sl-SI" altLang="sl-SI" sz="2000" dirty="0">
                <a:effectLst/>
              </a:rPr>
              <a:t>Raziskovalne naloge, uspeh na maturi.</a:t>
            </a:r>
          </a:p>
          <a:p>
            <a:r>
              <a:rPr lang="sl-SI" altLang="sl-SI" sz="2000" dirty="0">
                <a:effectLst/>
              </a:rPr>
              <a:t>Poudarek na vrednotah, vzgoji, osebnostni rasti dijakov.</a:t>
            </a:r>
          </a:p>
          <a:p>
            <a:r>
              <a:rPr lang="sl-SI" altLang="sl-SI" sz="2000" dirty="0">
                <a:effectLst/>
              </a:rPr>
              <a:t>Disciplina (pogostost prestopkov)</a:t>
            </a:r>
          </a:p>
          <a:p>
            <a:r>
              <a:rPr lang="sl-SI" altLang="sl-SI" sz="2000" dirty="0">
                <a:effectLst/>
              </a:rPr>
              <a:t>S kakšnim uspehom se vključujejo, kako zaključujejo (osip).  </a:t>
            </a:r>
          </a:p>
          <a:p>
            <a:r>
              <a:rPr lang="sl-SI" altLang="sl-SI" sz="2000" dirty="0"/>
              <a:t>Kateri šolski predmeti iz OŠ so pomembni v izbrani SŠ.</a:t>
            </a:r>
          </a:p>
          <a:p>
            <a:r>
              <a:rPr lang="sl-SI" altLang="sl-SI" sz="2000" dirty="0"/>
              <a:t>Strokovne šole: posebne spodbude za nadarjene učence?</a:t>
            </a:r>
          </a:p>
          <a:p>
            <a:r>
              <a:rPr lang="sl-SI" altLang="sl-SI" sz="2000" dirty="0">
                <a:effectLst/>
              </a:rPr>
              <a:t>Peti predmet na poklicni maturi – ali omogočijo priprave? (pozor – opravljen peti predmet NI enako splošni maturi)</a:t>
            </a:r>
          </a:p>
          <a:p>
            <a:r>
              <a:rPr lang="sl-SI" altLang="sl-SI" sz="2000" dirty="0"/>
              <a:t>Vpis dijakov srednjih strokovnih in tehniških šol – na katere univerzitetne študijske programe prve stopnje in enovite magistrske programe druge stopnje lahko? </a:t>
            </a:r>
          </a:p>
          <a:p>
            <a:r>
              <a:rPr lang="sl-SI" altLang="sl-SI" sz="2000" dirty="0">
                <a:effectLst/>
              </a:rPr>
              <a:t>Prehrana, pouk dopoldan/popoldan, telovadnica, </a:t>
            </a:r>
            <a:r>
              <a:rPr lang="sl-SI" altLang="sl-SI" sz="2000" dirty="0"/>
              <a:t>zamude vozačev</a:t>
            </a:r>
            <a:r>
              <a:rPr lang="sl-SI" altLang="sl-SI" sz="2000" dirty="0">
                <a:effectLst/>
              </a:rPr>
              <a:t>?</a:t>
            </a:r>
          </a:p>
          <a:p>
            <a:endParaRPr lang="sl-SI" altLang="sl-SI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43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Št. razpisanih mest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4000" dirty="0"/>
              <a:t>Št. devetošolcev v osrednjeslovenski regiji v letošnjem šol. letu: </a:t>
            </a:r>
            <a:r>
              <a:rPr lang="sl-SI" sz="4000" b="1" u="sng" dirty="0"/>
              <a:t>6205</a:t>
            </a:r>
            <a:r>
              <a:rPr lang="sl-SI" sz="4000" dirty="0"/>
              <a:t> (lani 6016) – 189 več</a:t>
            </a:r>
          </a:p>
          <a:p>
            <a:r>
              <a:rPr lang="sl-SI" sz="4000" dirty="0"/>
              <a:t>Št. razpisanih mest v osrednjeslovenski regiji za naslednje šolsko leto: </a:t>
            </a:r>
            <a:r>
              <a:rPr lang="sl-SI" sz="4000" b="1" u="sng" dirty="0"/>
              <a:t>6920</a:t>
            </a:r>
            <a:r>
              <a:rPr lang="sl-SI" sz="4000" dirty="0"/>
              <a:t> (lani 6984)</a:t>
            </a:r>
          </a:p>
        </p:txBody>
      </p:sp>
    </p:spTree>
    <p:extLst>
      <p:ext uri="{BB962C8B-B14F-4D97-AF65-F5344CB8AC3E}">
        <p14:creationId xmlns:p14="http://schemas.microsoft.com/office/powerpoint/2010/main" val="353043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5C2EE1DE-3FFF-419D-9D91-E07724294E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461911"/>
              </p:ext>
            </p:extLst>
          </p:nvPr>
        </p:nvGraphicFramePr>
        <p:xfrm>
          <a:off x="539553" y="750277"/>
          <a:ext cx="7992888" cy="5696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428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Razlike v številu razpisanih mest v LJ (primerjava z lanskim razpisom)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VEČ MEST (po en oddelek več):</a:t>
            </a:r>
          </a:p>
          <a:p>
            <a:pPr>
              <a:buFontTx/>
              <a:buChar char="-"/>
            </a:pPr>
            <a:r>
              <a:rPr lang="sl-SI" dirty="0"/>
              <a:t>BIC – Živilska šola – naravovarstveni tehnik</a:t>
            </a:r>
          </a:p>
          <a:p>
            <a:pPr>
              <a:buFontTx/>
              <a:buChar char="-"/>
            </a:pPr>
            <a:endParaRPr lang="sl-SI" dirty="0"/>
          </a:p>
          <a:p>
            <a:pPr marL="0" indent="0">
              <a:buNone/>
            </a:pPr>
            <a:r>
              <a:rPr lang="sl-SI" dirty="0"/>
              <a:t>MANJ MEST (po en oddelek manj):</a:t>
            </a:r>
          </a:p>
          <a:p>
            <a:pPr>
              <a:buFontTx/>
              <a:buChar char="-"/>
            </a:pPr>
            <a:r>
              <a:rPr lang="sl-SI" dirty="0"/>
              <a:t>BIC – Živilska šola – živilsko-prehranski tehnik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NOVI PROGRAMI: /</a:t>
            </a:r>
          </a:p>
          <a:p>
            <a:pPr marL="0" indent="0">
              <a:buNone/>
            </a:pPr>
            <a:r>
              <a:rPr lang="sl-SI" dirty="0"/>
              <a:t>UKINJENI PROGRAMI: /</a:t>
            </a:r>
          </a:p>
        </p:txBody>
      </p:sp>
    </p:spTree>
    <p:extLst>
      <p:ext uri="{BB962C8B-B14F-4D97-AF65-F5344CB8AC3E}">
        <p14:creationId xmlns:p14="http://schemas.microsoft.com/office/powerpoint/2010/main" val="3125225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NOVOSTI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C5094B78-9232-4D8C-B6F0-3AEDC07970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645137"/>
              </p:ext>
            </p:extLst>
          </p:nvPr>
        </p:nvGraphicFramePr>
        <p:xfrm>
          <a:off x="457200" y="1600200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55564756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779306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TISKANA PRIJAVNICA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ELEKTRONSKA PRIJAVNICA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406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>
                          <a:hlinkClick r:id="rId2"/>
                        </a:rPr>
                        <a:t>https://www.gov.si/assets/ministrstva/MVI/Dokumenti/Srednja-sola/Obrazci/Prijavnica-za-vpis-v-srednjo-solo.pdf</a:t>
                      </a:r>
                      <a:r>
                        <a:rPr lang="sl-S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Je še ni – bo objavljena na </a:t>
                      </a:r>
                      <a:r>
                        <a:rPr lang="sl-SI" dirty="0">
                          <a:hlinkClick r:id="rId3"/>
                        </a:rPr>
                        <a:t>https://www.gov.si/teme/vpis-v-srednjo-solo/</a:t>
                      </a:r>
                      <a:r>
                        <a:rPr lang="sl-SI" dirty="0"/>
                        <a:t> </a:t>
                      </a:r>
                    </a:p>
                    <a:p>
                      <a:r>
                        <a:rPr lang="sl-SI" dirty="0"/>
                        <a:t>- Enake rubrike kot pri tiskani, spustni seznami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689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2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8B7C57-F67C-4636-AE66-6DA3C9057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Novosti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A71C9C43-B406-4F57-9376-DFB5B693A4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071127"/>
              </p:ext>
            </p:extLst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5248983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65432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TISKANA PRIJAVNICA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ELEKTRONSKA PRIJAVNICA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35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po 15. marcu bodo učenci izpolnili v šoli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doma starši pregledajo in podpišejo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učenci prinesejo nazaj v šolo,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šola prijavnice do 2. 4. pošlje na pravi naslov – priporočeno s povratnico</a:t>
                      </a:r>
                    </a:p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na povezavi se bo vstopilo v vpisno aplikacijo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postopek registracije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učenec na mail prejme uporabniško ime za prijavo v vpisno aplikacijo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prijava v vpisno aplikacijo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izpolnitev prijavnice na računalniku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klik na ODDAJ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nato obvezno natisniti prijavnico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podpis staršev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prijavnico poslati po pošti (priporočeno)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sz="1800" dirty="0"/>
                        <a:t>SŠ vidi podatke učenca takoj, ko klikne ODDAJ, vendar prijava ni veljavna, dokler ne dobi še natisnjene in podpisane prijavnice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254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587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1ADA83-2C17-470D-A583-506458799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Novosti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86B26F8C-AF4D-40B8-BAC6-9035D6597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919121"/>
              </p:ext>
            </p:extLst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28169905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794050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TISKANA PRIJAVNICA – PRENOS PRIJAVE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ELEKTRONSKA PRIJAVNICA – PRENOS PRIJAVE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538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Osebno </a:t>
                      </a:r>
                    </a:p>
                    <a:p>
                      <a:r>
                        <a:rPr lang="sl-SI" dirty="0"/>
                        <a:t>obrazec za prenos prijave- izpolnite, podpišete </a:t>
                      </a:r>
                      <a:r>
                        <a:rPr lang="sl-SI" dirty="0">
                          <a:hlinkClick r:id="rId2"/>
                        </a:rPr>
                        <a:t>https://www.gov.si/assets/ministrstva/MVI/Dokumenti/Srednja-sola/Vpis-2025-2026/Obrazec-za-prenos-prijavnice-za-vpis-v-srednjo-solo.pdf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Vpisna aplikacija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Izpolniš obrazec v aplikaciji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Klik na ODDAJ – do 6. maja do 15.00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Natisneš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Podpis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73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Scan pošljete na e-naslov svetovalne službe SŠ, kjer je trenutno prijavnica – do 6. maja do 15.00</a:t>
                      </a:r>
                    </a:p>
                    <a:p>
                      <a:r>
                        <a:rPr lang="sl-SI" dirty="0"/>
                        <a:t>Seznami e-naslovov svetovalnih delavcev vseh SŠ:</a:t>
                      </a:r>
                    </a:p>
                    <a:p>
                      <a:r>
                        <a:rPr lang="sl-SI" dirty="0">
                          <a:hlinkClick r:id="rId3"/>
                        </a:rPr>
                        <a:t>https://www.gov.si/teme/vpis-v-srednjo-solo/</a:t>
                      </a:r>
                      <a:r>
                        <a:rPr lang="sl-S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pošlješ s klasično pošto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l-SI" dirty="0"/>
                        <a:t>SŠ bo videla, da ste prenesli prijavo, ne bo pa prenos veljaven, dokler ne bo SŠ dobila še natisnjenega in podpisanega obrazca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17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77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901A9B-8BC6-4F61-B389-8A6B8BD7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Novosti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D4F60BFA-D086-484F-AEAF-468BC88D3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938132"/>
              </p:ext>
            </p:extLst>
          </p:nvPr>
        </p:nvGraphicFramePr>
        <p:xfrm>
          <a:off x="457200" y="1600200"/>
          <a:ext cx="8229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36735856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075041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TISKANA PRIJAVNICA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ELEKTRONSKA PRIJAVNICA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319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/>
                        <a:t>2. krog – prijavnico učenec odda SŠ - </a:t>
                      </a:r>
                      <a:r>
                        <a:rPr lang="sl-SI" dirty="0">
                          <a:hlinkClick r:id="rId2"/>
                        </a:rPr>
                        <a:t>https://www.gov.si/zbirke/storitve/prijavnica-za-drugi-krog-izbirnega-postopka/</a:t>
                      </a:r>
                      <a:r>
                        <a:rPr lang="sl-S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/>
                        <a:t>2. krog – v vpisni aplikaciji</a:t>
                      </a:r>
                    </a:p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82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5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/>
                        <a:t>Če bo kdo prijavnico poslal sam, naj mi to sporoči po e-pošti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/>
                        <a:t>Do 1. marca mi po e-pošti sporočite, če se boste lotili elektronske prijave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788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60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</TotalTime>
  <Words>1526</Words>
  <Application>Microsoft Office PowerPoint</Application>
  <PresentationFormat>Diaprojekcija na zaslonu (4:3)</PresentationFormat>
  <Paragraphs>204</Paragraphs>
  <Slides>23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Officeova tema</vt:lpstr>
      <vt:lpstr>Dodatne informacije glede vpisa v srednje šole Razpis za vpis v srednje šole in dijaške domove</vt:lpstr>
      <vt:lpstr>Razpis za vpis v srednje šole</vt:lpstr>
      <vt:lpstr>Št. razpisanih mest</vt:lpstr>
      <vt:lpstr>PowerPointova predstavitev</vt:lpstr>
      <vt:lpstr>Razlike v številu razpisanih mest v LJ (primerjava z lanskim razpisom)</vt:lpstr>
      <vt:lpstr>NOVOSTI</vt:lpstr>
      <vt:lpstr>Novosti</vt:lpstr>
      <vt:lpstr>Novosti</vt:lpstr>
      <vt:lpstr>Novosti</vt:lpstr>
      <vt:lpstr>Podpis obeh staršev na prijavnico – izjeme:</vt:lpstr>
      <vt:lpstr>Nestrinjanje staršev</vt:lpstr>
      <vt:lpstr>POPRAVEK</vt:lpstr>
      <vt:lpstr>PowerPointova predstavitev</vt:lpstr>
      <vt:lpstr>RES POMEMBNI DATUMI</vt:lpstr>
      <vt:lpstr>Razpis za vpis - fakultete</vt:lpstr>
      <vt:lpstr>Štipendije za deficitarne poklice – razpis</vt:lpstr>
      <vt:lpstr>Štipendije za deficitarne poklice</vt:lpstr>
      <vt:lpstr>Štipendije za deficitarne poklice</vt:lpstr>
      <vt:lpstr>Največkrat izbrani programi v nižjem in srednjem poklicnem izobraževanju</vt:lpstr>
      <vt:lpstr>Najmanjkrat izbrani programi v nižjem in srednjem poklicnem izobraževanju</vt:lpstr>
      <vt:lpstr>Največkrat izbrani programi v srednjem strokovnem izobraževanju</vt:lpstr>
      <vt:lpstr>Najmanjkrat izbrani programi v srednjem strokovnem izobraževanju</vt:lpstr>
      <vt:lpstr>Vprašanja za informativne dneve: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Roditeljski sestanek – 9.a in 9.b Razpis za vpis v srednje šole in dijaške domove</dc:title>
  <dc:creator>Ministerstvo za šolstvo</dc:creator>
  <cp:lastModifiedBy>Mateja</cp:lastModifiedBy>
  <cp:revision>124</cp:revision>
  <dcterms:created xsi:type="dcterms:W3CDTF">2014-01-31T08:41:42Z</dcterms:created>
  <dcterms:modified xsi:type="dcterms:W3CDTF">2025-02-05T13:04:21Z</dcterms:modified>
</cp:coreProperties>
</file>