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notesMasterIdLst>
    <p:notesMasterId r:id="rId36"/>
  </p:notesMasterIdLst>
  <p:sldIdLst>
    <p:sldId id="32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311" r:id="rId10"/>
    <p:sldId id="312" r:id="rId11"/>
    <p:sldId id="313" r:id="rId12"/>
    <p:sldId id="314" r:id="rId13"/>
    <p:sldId id="315" r:id="rId14"/>
    <p:sldId id="328" r:id="rId15"/>
    <p:sldId id="316" r:id="rId16"/>
    <p:sldId id="329" r:id="rId17"/>
    <p:sldId id="317" r:id="rId18"/>
    <p:sldId id="318" r:id="rId19"/>
    <p:sldId id="326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266" r:id="rId28"/>
    <p:sldId id="269" r:id="rId29"/>
    <p:sldId id="270" r:id="rId30"/>
    <p:sldId id="275" r:id="rId31"/>
    <p:sldId id="271" r:id="rId32"/>
    <p:sldId id="273" r:id="rId33"/>
    <p:sldId id="274" r:id="rId34"/>
    <p:sldId id="276" r:id="rId35"/>
  </p:sldIdLst>
  <p:sldSz cx="12192000" cy="6858000"/>
  <p:notesSz cx="6669088" cy="9820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userId="HP" providerId="None"/>
      </p:ext>
    </p:extLst>
  </p:cmAuthor>
  <p:cmAuthor id="2" name="Mateja" initials="M" lastIdx="1" clrIdx="1">
    <p:extLst>
      <p:ext uri="{19B8F6BF-5375-455C-9EA6-DF929625EA0E}">
        <p15:presenceInfo xmlns:p15="http://schemas.microsoft.com/office/powerpoint/2012/main" userId="Matej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2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2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B3B88-D61B-4C7F-BB80-B16B82848D28}" type="datetimeFigureOut">
              <a:rPr lang="sl-SI" smtClean="0"/>
              <a:t>23. 12. 2024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1227138"/>
            <a:ext cx="5891212" cy="3314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66909" y="4726007"/>
            <a:ext cx="5335270" cy="386673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327557"/>
            <a:ext cx="2889938" cy="492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777607" y="9327557"/>
            <a:ext cx="2889938" cy="492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3D3A4-098D-4F48-ADA8-4B82759B19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722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725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5772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9795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292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26777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2244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233581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5881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50699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78009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6137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512315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04579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56179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l-SI" altLang="sl-SI" dirty="0">
              <a:latin typeface="Arial" panose="020B0604020202020204" pitchFamily="34" charset="0"/>
            </a:endParaRPr>
          </a:p>
        </p:txBody>
      </p:sp>
      <p:sp>
        <p:nvSpPr>
          <p:cNvPr id="78852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9D12FB-82B2-4850-B725-6FAC3FA9F483}" type="slidenum">
              <a:rPr lang="sl-SI" altLang="sl-SI" smtClean="0"/>
              <a:pPr/>
              <a:t>33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54342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1044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4207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6455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1568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0034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13995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412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5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4127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2728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155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2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1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4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5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0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1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0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08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7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21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teme/vpis-v-srednjo-sol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rmativa.s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lad-kadri.si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vs.gov.si/razpisi-za-vpis-javni-koncesioniran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vs.gov.si/razpisi-za-vpis-javni-koncesioniran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Vpis v srednjo šolo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l-SI" sz="4500" dirty="0"/>
              <a:t>Za šolsko leto 2025/26</a:t>
            </a:r>
          </a:p>
          <a:p>
            <a:endParaRPr lang="sl-SI" dirty="0"/>
          </a:p>
          <a:p>
            <a:r>
              <a:rPr lang="sl-SI" sz="3400" dirty="0"/>
              <a:t>												Mateja Oblak</a:t>
            </a:r>
          </a:p>
          <a:p>
            <a:r>
              <a:rPr lang="sl-SI" dirty="0"/>
              <a:t>					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93039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17. januar 2025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sz="3000" b="1" u="sng" dirty="0"/>
              <a:t>Objavljen Razpis za vpis v SŠ in dijaške domove</a:t>
            </a:r>
          </a:p>
          <a:p>
            <a:pPr marL="0" indent="0">
              <a:buNone/>
            </a:pPr>
            <a:r>
              <a:rPr lang="sl-SI" dirty="0"/>
              <a:t>Spletna stran </a:t>
            </a:r>
            <a:r>
              <a:rPr lang="sl-SI" dirty="0">
                <a:hlinkClick r:id="rId3"/>
              </a:rPr>
              <a:t>https://www.gov.si/teme/vpis-v-srednjo-solo/</a:t>
            </a:r>
            <a:r>
              <a:rPr lang="sl-SI" dirty="0"/>
              <a:t> </a:t>
            </a:r>
          </a:p>
          <a:p>
            <a:r>
              <a:rPr lang="sl-SI" b="1" dirty="0"/>
              <a:t>Informacije o vsebini prilog, informativnem dnevu po posameznih šolah in mednarodni maturi</a:t>
            </a:r>
          </a:p>
          <a:p>
            <a:r>
              <a:rPr lang="sl-SI" b="1" dirty="0"/>
              <a:t>Priloga I (razpis – mesta 3-letne, 4-letne šole in gimnazije)</a:t>
            </a:r>
          </a:p>
          <a:p>
            <a:r>
              <a:rPr lang="sl-SI" dirty="0"/>
              <a:t>Priloga II (razpis – mesta PTI)</a:t>
            </a:r>
          </a:p>
          <a:p>
            <a:r>
              <a:rPr lang="sl-SI" dirty="0"/>
              <a:t>Priloga III (poklicni tečaji)</a:t>
            </a:r>
          </a:p>
          <a:p>
            <a:r>
              <a:rPr lang="sl-SI" dirty="0"/>
              <a:t>Priloga IV (maturitetni tečaj)</a:t>
            </a:r>
          </a:p>
          <a:p>
            <a:r>
              <a:rPr lang="sl-SI" b="1" dirty="0"/>
              <a:t>Priloga V (izbirni predmeti na maturi)</a:t>
            </a:r>
          </a:p>
          <a:p>
            <a:r>
              <a:rPr lang="sl-SI" b="1" dirty="0"/>
              <a:t>Priloga VI (dijaški domovi)</a:t>
            </a:r>
          </a:p>
          <a:p>
            <a:pPr marL="0" indent="0">
              <a:buNone/>
            </a:pPr>
            <a:r>
              <a:rPr lang="sl-SI" b="1" dirty="0"/>
              <a:t>PREDVIDOMA prvi teden februarja srečanje s starši – PREGLEDAMO POSEBNOSTI RAZPISA, ELEKTRONSKA PRIJAVA?</a:t>
            </a:r>
          </a:p>
          <a:p>
            <a:pPr marL="0" indent="0">
              <a:buNone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736886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14. in 15. februar – INFORMATIVNI DAN V SŠ IN DD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sl-SI" sz="3600" dirty="0"/>
              <a:t>Petek – 9.00 in 15.00, sobota – 9.00</a:t>
            </a:r>
          </a:p>
          <a:p>
            <a:pPr>
              <a:buFontTx/>
              <a:buChar char="-"/>
            </a:pPr>
            <a:endParaRPr lang="sl-SI" sz="3600" dirty="0"/>
          </a:p>
          <a:p>
            <a:pPr>
              <a:buFontTx/>
              <a:buChar char="-"/>
            </a:pPr>
            <a:r>
              <a:rPr lang="sl-SI" sz="3600" dirty="0"/>
              <a:t>Ostale možnosti informiranja</a:t>
            </a:r>
          </a:p>
          <a:p>
            <a:pPr>
              <a:buFontTx/>
              <a:buChar char="-"/>
            </a:pPr>
            <a:r>
              <a:rPr lang="sl-SI" sz="3600" dirty="0"/>
              <a:t>Številne predstavitve SŠ (virtualno in v živo)</a:t>
            </a:r>
          </a:p>
          <a:p>
            <a:pPr>
              <a:buFontTx/>
              <a:buChar char="-"/>
            </a:pPr>
            <a:r>
              <a:rPr lang="sl-SI" sz="3600" dirty="0"/>
              <a:t>17. 12. – v dopoldanskem času nas obiščejo srednješolci</a:t>
            </a:r>
          </a:p>
          <a:p>
            <a:pPr marL="0" indent="0">
              <a:buNone/>
            </a:pPr>
            <a:r>
              <a:rPr lang="sl-SI" sz="3600" dirty="0"/>
              <a:t>- 	Sejem </a:t>
            </a:r>
            <a:r>
              <a:rPr lang="sl-SI" sz="3600" dirty="0" err="1"/>
              <a:t>Informativa</a:t>
            </a:r>
            <a:r>
              <a:rPr lang="sl-SI" sz="3600" dirty="0"/>
              <a:t> (sejem srednjih šol in fakultet) – 17. in 18. januar - </a:t>
            </a:r>
            <a:r>
              <a:rPr lang="sl-SI" sz="3600" dirty="0">
                <a:hlinkClick r:id="rId3"/>
              </a:rPr>
              <a:t>https://www.informativa.si/</a:t>
            </a:r>
            <a:r>
              <a:rPr lang="sl-SI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4980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 4. marca 2025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/>
              <a:t>Prijava za opravljanje preizkusa posebne nadarjenosti, znanja in spretnosti (</a:t>
            </a:r>
            <a:r>
              <a:rPr lang="sl-SI" sz="2400" b="1" dirty="0"/>
              <a:t>tehnik zobne protetike, fotografski tehnik, tehnik oblikovanja, umetniška gimnazija – likovna, glasbena in plesna smer</a:t>
            </a:r>
            <a:r>
              <a:rPr lang="sl-SI" sz="2400" dirty="0"/>
              <a:t>)</a:t>
            </a:r>
          </a:p>
          <a:p>
            <a:r>
              <a:rPr lang="sl-SI" sz="2400" dirty="0"/>
              <a:t>Posredovanje dokazil o izpolnjevanju posebnih vpisnih pogojev za program </a:t>
            </a:r>
            <a:r>
              <a:rPr lang="sl-SI" sz="2400" b="1" dirty="0"/>
              <a:t>športne gimnazije </a:t>
            </a:r>
            <a:r>
              <a:rPr lang="sl-SI" sz="2400" dirty="0"/>
              <a:t>(</a:t>
            </a:r>
            <a:r>
              <a:rPr lang="sl-SI" sz="2400" b="1" dirty="0"/>
              <a:t>zdravniško potrdilo, potrdilo nacionalne panožne zveze, potrdilo kluba, potrdilo Olimpijskega komiteja </a:t>
            </a:r>
            <a:r>
              <a:rPr lang="sl-SI" sz="2400" dirty="0"/>
              <a:t>– če ga kandidat ima)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16386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Med 8. in 22. marcem 2025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Opravljanje preizkusov posebnih nadarjenosti, znanja in spretnosti (točen datum v razpisu oz. po pošti)</a:t>
            </a:r>
          </a:p>
          <a:p>
            <a:r>
              <a:rPr lang="sl-SI" dirty="0"/>
              <a:t>Ugotavljanje izpolnjevanja vpisnih pogojev za program športne gimnazije </a:t>
            </a:r>
          </a:p>
          <a:p>
            <a:pPr marL="0" indent="0">
              <a:buNone/>
            </a:pPr>
            <a:r>
              <a:rPr lang="sl-SI" b="1" dirty="0"/>
              <a:t>Športniki:</a:t>
            </a:r>
          </a:p>
          <a:p>
            <a:pPr marL="0" indent="0">
              <a:buNone/>
            </a:pPr>
            <a:r>
              <a:rPr lang="sl-SI" b="1" u="sng" dirty="0"/>
              <a:t>Status A</a:t>
            </a:r>
            <a:r>
              <a:rPr lang="sl-SI" b="1" dirty="0"/>
              <a:t>: + </a:t>
            </a:r>
            <a:r>
              <a:rPr lang="sl-SI" b="1" dirty="0">
                <a:solidFill>
                  <a:srgbClr val="FF0000"/>
                </a:solidFill>
              </a:rPr>
              <a:t>10 točk </a:t>
            </a:r>
            <a:r>
              <a:rPr lang="sl-SI" dirty="0"/>
              <a:t>(člani državnih reprezentanc v olimpijskih športih, </a:t>
            </a:r>
            <a:r>
              <a:rPr lang="sl-SI" dirty="0" err="1"/>
              <a:t>ind</a:t>
            </a:r>
            <a:r>
              <a:rPr lang="sl-SI" dirty="0"/>
              <a:t>. športniki, ki na državnih prvenstvih iz olimpijskih športov dosežejo 1.-5. mesto)</a:t>
            </a:r>
          </a:p>
          <a:p>
            <a:pPr marL="0" indent="0">
              <a:buNone/>
            </a:pPr>
            <a:r>
              <a:rPr lang="sl-SI" b="1" u="sng" dirty="0"/>
              <a:t>Status B</a:t>
            </a:r>
            <a:r>
              <a:rPr lang="sl-SI" b="1" dirty="0"/>
              <a:t>: + </a:t>
            </a:r>
            <a:r>
              <a:rPr lang="sl-SI" b="1" dirty="0">
                <a:solidFill>
                  <a:srgbClr val="FF0000"/>
                </a:solidFill>
              </a:rPr>
              <a:t>5 točk </a:t>
            </a:r>
            <a:r>
              <a:rPr lang="sl-SI" dirty="0"/>
              <a:t>(člani drž. reprezentanc v </a:t>
            </a:r>
            <a:r>
              <a:rPr lang="sl-SI" dirty="0" err="1"/>
              <a:t>neolimpijskih</a:t>
            </a:r>
            <a:r>
              <a:rPr lang="sl-SI" dirty="0"/>
              <a:t> športih, 6.-10. mesto v olimpijskih športih, zelo perspektivni mladi športniki – </a:t>
            </a:r>
            <a:r>
              <a:rPr lang="sl-SI" dirty="0" err="1"/>
              <a:t>nac</a:t>
            </a:r>
            <a:r>
              <a:rPr lang="sl-SI" dirty="0"/>
              <a:t>. panožna športna zveza)</a:t>
            </a:r>
          </a:p>
          <a:p>
            <a:pPr marL="0" indent="0">
              <a:buNone/>
            </a:pPr>
            <a:r>
              <a:rPr lang="sl-SI" b="1" u="sng" dirty="0"/>
              <a:t>Status C</a:t>
            </a:r>
            <a:r>
              <a:rPr lang="sl-SI" dirty="0"/>
              <a:t>: redni treningi, tekmovanja v ligaškem sistemu</a:t>
            </a:r>
          </a:p>
          <a:p>
            <a:pPr marL="0" indent="0">
              <a:buNone/>
            </a:pPr>
            <a:r>
              <a:rPr lang="sl-SI" b="1" dirty="0"/>
              <a:t>Vsi ostali preizkusi: </a:t>
            </a:r>
          </a:p>
          <a:p>
            <a:pPr marL="0" indent="0">
              <a:buNone/>
            </a:pPr>
            <a:r>
              <a:rPr lang="sl-SI" b="1" u="sng" dirty="0"/>
              <a:t>Nad 90% točk na preizkusu:</a:t>
            </a:r>
            <a:r>
              <a:rPr lang="sl-SI" b="1" dirty="0"/>
              <a:t> </a:t>
            </a:r>
            <a:r>
              <a:rPr lang="sl-SI" b="1" dirty="0">
                <a:solidFill>
                  <a:srgbClr val="FF0000"/>
                </a:solidFill>
              </a:rPr>
              <a:t>+10 točk</a:t>
            </a:r>
            <a:endParaRPr lang="sl-SI" b="1" u="sng" dirty="0"/>
          </a:p>
          <a:p>
            <a:pPr marL="0" indent="0">
              <a:buNone/>
            </a:pPr>
            <a:r>
              <a:rPr lang="sl-SI" b="1" u="sng" dirty="0"/>
              <a:t>Med 80% in 90% točk na preizkusu:</a:t>
            </a:r>
            <a:r>
              <a:rPr lang="sl-SI" b="1" dirty="0"/>
              <a:t> </a:t>
            </a:r>
            <a:r>
              <a:rPr lang="sl-SI" b="1" dirty="0">
                <a:solidFill>
                  <a:srgbClr val="FF0000"/>
                </a:solidFill>
              </a:rPr>
              <a:t>+5 točk</a:t>
            </a:r>
            <a:r>
              <a:rPr lang="sl-SI" b="1" dirty="0"/>
              <a:t>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16357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8C0BD4-EAB3-4DAE-AE18-6B90C922F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izračuna točk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F21BA9E1-4149-4218-85BE-7F9E58D4C64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119674" y="1268963"/>
          <a:ext cx="7539134" cy="5141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635">
                  <a:extLst>
                    <a:ext uri="{9D8B030D-6E8A-4147-A177-3AD203B41FA5}">
                      <a16:colId xmlns:a16="http://schemas.microsoft.com/office/drawing/2014/main" val="3681936744"/>
                    </a:ext>
                  </a:extLst>
                </a:gridCol>
                <a:gridCol w="1446400">
                  <a:extLst>
                    <a:ext uri="{9D8B030D-6E8A-4147-A177-3AD203B41FA5}">
                      <a16:colId xmlns:a16="http://schemas.microsoft.com/office/drawing/2014/main" val="1913024477"/>
                    </a:ext>
                  </a:extLst>
                </a:gridCol>
                <a:gridCol w="1675987">
                  <a:extLst>
                    <a:ext uri="{9D8B030D-6E8A-4147-A177-3AD203B41FA5}">
                      <a16:colId xmlns:a16="http://schemas.microsoft.com/office/drawing/2014/main" val="1721541976"/>
                    </a:ext>
                  </a:extLst>
                </a:gridCol>
                <a:gridCol w="843678">
                  <a:extLst>
                    <a:ext uri="{9D8B030D-6E8A-4147-A177-3AD203B41FA5}">
                      <a16:colId xmlns:a16="http://schemas.microsoft.com/office/drawing/2014/main" val="4015750823"/>
                    </a:ext>
                  </a:extLst>
                </a:gridCol>
                <a:gridCol w="763434">
                  <a:extLst>
                    <a:ext uri="{9D8B030D-6E8A-4147-A177-3AD203B41FA5}">
                      <a16:colId xmlns:a16="http://schemas.microsoft.com/office/drawing/2014/main" val="2471708348"/>
                    </a:ext>
                  </a:extLst>
                </a:gridCol>
              </a:tblGrid>
              <a:tr h="443820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Predmeti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7.r. - ocene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8.r. - ocene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9.r. - ocene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9.r. - ocene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44010898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slovenščina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77882015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matematika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9275847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angleščina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35080543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likovna umetnost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18366833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glasbena umetnost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9150556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geografija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68226729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zgodovina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70656195"/>
                  </a:ext>
                </a:extLst>
              </a:tr>
              <a:tr h="2226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dom. in drž. kultura in etika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2893833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fizika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79475299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kemija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26794559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biologija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478070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naravoslovje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8888721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tehnika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42900454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šport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0149607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Seštevek ocen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65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 dirty="0">
                          <a:effectLst/>
                        </a:rPr>
                        <a:t>55</a:t>
                      </a:r>
                      <a:endParaRPr lang="sl-S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15184369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Seštevek ocen 7.+8.+9. r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175</a:t>
                      </a:r>
                      <a:endParaRPr lang="sl-SI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(max št. točk = 175)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79161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85279104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Dosežek na NPZ - SLJ (%)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80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29758106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Dosežek na NPZ - MAT (%)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90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79964112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Končni dosežek točk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94</a:t>
                      </a:r>
                      <a:endParaRPr lang="sl-SI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dirty="0">
                          <a:effectLst/>
                        </a:rPr>
                        <a:t>(</a:t>
                      </a:r>
                      <a:r>
                        <a:rPr lang="sl-SI" sz="1100" u="none" strike="noStrike" dirty="0" err="1">
                          <a:effectLst/>
                        </a:rPr>
                        <a:t>max</a:t>
                      </a:r>
                      <a:r>
                        <a:rPr lang="sl-SI" sz="1100" u="none" strike="noStrike" dirty="0">
                          <a:effectLst/>
                        </a:rPr>
                        <a:t> dosežek = 100)</a:t>
                      </a:r>
                      <a:endParaRPr lang="sl-S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3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235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 28. marca 2024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/>
              <a:t>SŠ posredujejo kandidatom potrdila o opravljenih preizkusih posebne nadarjenosti, znanja in spretnosti</a:t>
            </a:r>
          </a:p>
          <a:p>
            <a:r>
              <a:rPr lang="sl-SI" sz="2800" dirty="0"/>
              <a:t>Športne gimnazije posredujejo potrdilo o izpolnjevanju posebnih vpisnih pogojev</a:t>
            </a:r>
          </a:p>
          <a:p>
            <a:r>
              <a:rPr lang="sl-SI" sz="2800" b="1" dirty="0"/>
              <a:t>Pozor</a:t>
            </a:r>
            <a:r>
              <a:rPr lang="sl-SI" sz="2800" dirty="0"/>
              <a:t>: potrdilo o posebni nadarjenosti </a:t>
            </a:r>
            <a:r>
              <a:rPr lang="sl-SI" sz="2800" b="1" u="sng" dirty="0"/>
              <a:t>velja le na šoli, ki ga je izdala</a:t>
            </a:r>
            <a:r>
              <a:rPr lang="sl-SI" sz="2800" dirty="0"/>
              <a:t> (izjema so športne gimnazije)</a:t>
            </a:r>
          </a:p>
        </p:txBody>
      </p:sp>
    </p:spTree>
    <p:extLst>
      <p:ext uri="{BB962C8B-B14F-4D97-AF65-F5344CB8AC3E}">
        <p14:creationId xmlns:p14="http://schemas.microsoft.com/office/powerpoint/2010/main" val="1050244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74B8B0-2093-49DC-9E78-DA3E6C5DE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NPZ - obvezen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A8EA17-1A0E-44C7-B4DA-22DC79C6D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dirty="0"/>
              <a:t>SLJ – ponedeljek, 24. marec</a:t>
            </a:r>
          </a:p>
          <a:p>
            <a:r>
              <a:rPr lang="sl-SI" dirty="0"/>
              <a:t>MAT – četrtek, 27. marec</a:t>
            </a:r>
          </a:p>
          <a:p>
            <a:r>
              <a:rPr lang="sl-SI" dirty="0"/>
              <a:t>BIO – torek, 1. april</a:t>
            </a:r>
          </a:p>
          <a:p>
            <a:pPr marL="0" indent="0">
              <a:buNone/>
            </a:pPr>
            <a:r>
              <a:rPr lang="sl-SI" dirty="0"/>
              <a:t>Opravičljiv razlog odsotnosti starši sporočijo ravnateljici v 24-ih urah po začetku pisanja, pisni dokaz pa v treh dneh.</a:t>
            </a:r>
          </a:p>
          <a:p>
            <a:pPr>
              <a:buFontTx/>
              <a:buChar char="-"/>
            </a:pPr>
            <a:r>
              <a:rPr lang="sl-SI" dirty="0"/>
              <a:t>bolezen, poškodba – ki ne omogoča udeležbe</a:t>
            </a:r>
          </a:p>
          <a:p>
            <a:pPr>
              <a:buFontTx/>
              <a:buChar char="-"/>
            </a:pPr>
            <a:r>
              <a:rPr lang="sl-SI" dirty="0"/>
              <a:t>naravna ali druga nesreča (prometna)</a:t>
            </a:r>
          </a:p>
          <a:p>
            <a:pPr>
              <a:buFontTx/>
              <a:buChar char="-"/>
            </a:pPr>
            <a:r>
              <a:rPr lang="sl-SI" dirty="0"/>
              <a:t>smrt v družini</a:t>
            </a:r>
          </a:p>
          <a:p>
            <a:pPr>
              <a:buFontTx/>
              <a:buChar char="-"/>
            </a:pPr>
            <a:r>
              <a:rPr lang="sl-SI" dirty="0"/>
              <a:t>mednarodno tekmovanje iz znanja/veščin (če je bilo pred tem državno t.)</a:t>
            </a:r>
          </a:p>
          <a:p>
            <a:pPr>
              <a:buFontTx/>
              <a:buChar char="-"/>
            </a:pPr>
            <a:r>
              <a:rPr lang="sl-SI" dirty="0"/>
              <a:t>veliko mednarodno športno tekmovanje</a:t>
            </a:r>
          </a:p>
          <a:p>
            <a:pPr marL="0" indent="0">
              <a:buNone/>
            </a:pPr>
            <a:r>
              <a:rPr lang="sl-SI" dirty="0"/>
              <a:t>Če je razlog opravičljiv, se določi nadomestni dosežek (pogleda se povprečje rezultatov NPZ vseh tistih, ki imajo enako št. točk iz ocen – mediana; če je takih kandidatov manj kot 30, širši nabor +/- 1 točka)</a:t>
            </a:r>
          </a:p>
        </p:txBody>
      </p:sp>
    </p:spTree>
    <p:extLst>
      <p:ext uri="{BB962C8B-B14F-4D97-AF65-F5344CB8AC3E}">
        <p14:creationId xmlns:p14="http://schemas.microsoft.com/office/powerpoint/2010/main" val="4023896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 2. aprila 2025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800" b="1" u="sng" dirty="0">
                <a:solidFill>
                  <a:srgbClr val="FF0000"/>
                </a:solidFill>
              </a:rPr>
              <a:t>Rok za prijavo za vpis v 1. letnik SŠ</a:t>
            </a:r>
          </a:p>
          <a:p>
            <a:r>
              <a:rPr lang="sl-SI" sz="2800" dirty="0"/>
              <a:t>Način vpisa – elektronsko in po starem (s papirnato prijavnico)</a:t>
            </a:r>
          </a:p>
          <a:p>
            <a:r>
              <a:rPr lang="sl-SI" sz="2800" dirty="0"/>
              <a:t>Priložiti dokazila za športne gimnazije (v primeru vpisa na drugo športno </a:t>
            </a:r>
            <a:r>
              <a:rPr lang="sl-SI" sz="2800" dirty="0" err="1"/>
              <a:t>gim</a:t>
            </a:r>
            <a:r>
              <a:rPr lang="sl-SI" sz="2800" dirty="0"/>
              <a:t>.), zdravniško potrdilo (</a:t>
            </a:r>
            <a:r>
              <a:rPr lang="sl-SI" sz="2800" b="1" dirty="0"/>
              <a:t>umetniška gimnazija – glasbena in plesna smer</a:t>
            </a:r>
            <a:r>
              <a:rPr lang="sl-SI" sz="2800" dirty="0"/>
              <a:t>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38089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8. april 2025 do 16.00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b="1" u="sng" dirty="0"/>
              <a:t>Objava številčnega stanja prijav na internetu: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Primer:</a:t>
            </a:r>
          </a:p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Elektrotehniško-računalniška strokovna šola in gimnazija Ljubljana</a:t>
            </a:r>
          </a:p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Vegova ulica 4				št. mest	št. prijav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Elektrotehnik 				84 			66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Tehnik računalništva 			112 			142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Tehniška gimnazija 			56 			50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65365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rada vsebin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26089"/>
              </p:ext>
            </p:extLst>
          </p:nvPr>
        </p:nvGraphicFramePr>
        <p:xfrm>
          <a:off x="2459066" y="1590562"/>
          <a:ext cx="7273869" cy="4545240"/>
        </p:xfrm>
        <a:graphic>
          <a:graphicData uri="http://schemas.openxmlformats.org/drawingml/2006/table">
            <a:tbl>
              <a:tblPr/>
              <a:tblGrid>
                <a:gridCol w="2424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4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283">
                <a:tc>
                  <a:txBody>
                    <a:bodyPr/>
                    <a:lstStyle/>
                    <a:p>
                      <a:r>
                        <a:rPr lang="sl-SI" sz="1600" dirty="0"/>
                        <a:t>št. točk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št. kandidatov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delna vsota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120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49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49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119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36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85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118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27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112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 dirty="0"/>
                        <a:t>117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24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136      (90 %</a:t>
                      </a:r>
                      <a:r>
                        <a:rPr lang="sl-SI" sz="1600" baseline="0" dirty="0"/>
                        <a:t> za 1. krog) </a:t>
                      </a:r>
                      <a:endParaRPr lang="sl-SI" sz="1600" dirty="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25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b="1" dirty="0"/>
                        <a:t>161 (151. še</a:t>
                      </a:r>
                      <a:r>
                        <a:rPr lang="sl-SI" sz="1600" b="1" baseline="0" dirty="0"/>
                        <a:t> v 1. krog)</a:t>
                      </a:r>
                      <a:endParaRPr lang="sl-SI" sz="1600" b="1" dirty="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115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174             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114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7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181             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 dirty="0"/>
                        <a:t>113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5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186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188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111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191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110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194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manj od 110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196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Skupaj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196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196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Naslov 1"/>
          <p:cNvSpPr txBox="1">
            <a:spLocks/>
          </p:cNvSpPr>
          <p:nvPr/>
        </p:nvSpPr>
        <p:spPr>
          <a:xfrm>
            <a:off x="1895146" y="360609"/>
            <a:ext cx="8401707" cy="69546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sl-SI" sz="3200" dirty="0"/>
            </a:br>
            <a:r>
              <a:rPr lang="sl-SI" sz="3200" dirty="0"/>
              <a:t>Gimnazija XX – 196 prijav na 168 prostih me</a:t>
            </a:r>
          </a:p>
        </p:txBody>
      </p:sp>
    </p:spTree>
    <p:extLst>
      <p:ext uri="{BB962C8B-B14F-4D97-AF65-F5344CB8AC3E}">
        <p14:creationId xmlns:p14="http://schemas.microsoft.com/office/powerpoint/2010/main" val="422813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VRSTE SREDNJEŠOLSKEGA IZOBRAŽEVANJA</a:t>
            </a:r>
            <a:endParaRPr lang="sl-SI" sz="13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000" dirty="0"/>
              <a:t>NIŽJE POKLICNO IZOBRAŽEVANJE (2 leti)</a:t>
            </a:r>
          </a:p>
          <a:p>
            <a:r>
              <a:rPr lang="sl-SI" sz="2000" dirty="0"/>
              <a:t>SREDNJE POKLICNO IZOBRAŽEVANJE (3 leta)</a:t>
            </a:r>
          </a:p>
          <a:p>
            <a:pPr lvl="1"/>
            <a:r>
              <a:rPr lang="sl-SI" sz="2000" dirty="0"/>
              <a:t>POKLICNO TEHNIŠKO IZOBRAŽEVANJE (PTI - +2 leti po 3-letni šoli)</a:t>
            </a:r>
          </a:p>
          <a:p>
            <a:r>
              <a:rPr lang="sl-SI" sz="2000" dirty="0"/>
              <a:t>SREDNJE STROKOVNO OZ. TEHNIŠKO IZOBRAŽEVANJE (4 leta)</a:t>
            </a:r>
          </a:p>
          <a:p>
            <a:pPr lvl="1"/>
            <a:r>
              <a:rPr lang="sl-SI" sz="2000" dirty="0"/>
              <a:t>MATURITETNI TEČAJ (1 leto)</a:t>
            </a:r>
          </a:p>
          <a:p>
            <a:r>
              <a:rPr lang="sl-SI" sz="2000" dirty="0"/>
              <a:t>GIMNAZIJA (4 leta)</a:t>
            </a:r>
          </a:p>
          <a:p>
            <a:pPr lvl="1"/>
            <a:r>
              <a:rPr lang="sl-SI" sz="2000" dirty="0"/>
              <a:t>POKLICNI TEČAJI (1 leto) </a:t>
            </a:r>
          </a:p>
        </p:txBody>
      </p:sp>
    </p:spTree>
    <p:extLst>
      <p:ext uri="{BB962C8B-B14F-4D97-AF65-F5344CB8AC3E}">
        <p14:creationId xmlns:p14="http://schemas.microsoft.com/office/powerpoint/2010/main" val="766368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OMEJITVE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l-SI" sz="2800" dirty="0"/>
              <a:t>Srednje šole imajo omejitev, kadar število vpisanih učencev preseže število razpisanih mest.</a:t>
            </a:r>
          </a:p>
          <a:p>
            <a:pPr>
              <a:buFontTx/>
              <a:buChar char="-"/>
            </a:pPr>
            <a:r>
              <a:rPr lang="sl-SI" sz="2800" dirty="0"/>
              <a:t>Sprejmejo najboljše </a:t>
            </a:r>
          </a:p>
          <a:p>
            <a:pPr>
              <a:buFontTx/>
              <a:buChar char="-"/>
            </a:pPr>
            <a:r>
              <a:rPr lang="sl-SI" sz="2800" dirty="0"/>
              <a:t>V 1. krogu sprejmejo 90% učencev (glede na št. razpisanih mest), v 2. krogu še preostalih 10%</a:t>
            </a:r>
          </a:p>
        </p:txBody>
      </p:sp>
    </p:spTree>
    <p:extLst>
      <p:ext uri="{BB962C8B-B14F-4D97-AF65-F5344CB8AC3E}">
        <p14:creationId xmlns:p14="http://schemas.microsoft.com/office/powerpoint/2010/main" val="1481928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KDAJ NI OMEJITVE …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Primeri:</a:t>
            </a:r>
          </a:p>
          <a:p>
            <a:r>
              <a:rPr lang="sl-SI" sz="2400" dirty="0"/>
              <a:t>Na 56 mest vpisanih 58 učencev </a:t>
            </a:r>
            <a:r>
              <a:rPr lang="sl-SI" sz="2400" dirty="0">
                <a:sym typeface="Wingdings" panose="05000000000000000000" pitchFamily="2" charset="2"/>
              </a:rPr>
              <a:t> SŠ gre lahko v omejitev, lahko pa poveča obseg vpisa za nekaj mest (zaprosi na MVI) in vpiše vse v 1. krogu, za 2. krog pa nima več prostora</a:t>
            </a:r>
          </a:p>
          <a:p>
            <a:r>
              <a:rPr lang="sl-SI" sz="2400" dirty="0">
                <a:sym typeface="Wingdings" panose="05000000000000000000" pitchFamily="2" charset="2"/>
              </a:rPr>
              <a:t>Na 56 mest vpisanih 56 učencev – vse vpišejo v 1. krogu in NE vpisujejo v 2. krogu</a:t>
            </a:r>
          </a:p>
          <a:p>
            <a:r>
              <a:rPr lang="sl-SI" sz="2400" dirty="0">
                <a:sym typeface="Wingdings" panose="05000000000000000000" pitchFamily="2" charset="2"/>
              </a:rPr>
              <a:t>Na 56 mest vpisanih 50 učencev – vse vpišejo v 1. krogu, v 2. se lahko vpišejo tisti, ki niso bili sprejeti na želene programe</a:t>
            </a:r>
          </a:p>
        </p:txBody>
      </p:sp>
    </p:spTree>
    <p:extLst>
      <p:ext uri="{BB962C8B-B14F-4D97-AF65-F5344CB8AC3E}">
        <p14:creationId xmlns:p14="http://schemas.microsoft.com/office/powerpoint/2010/main" val="2531591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Še nekaj datumov …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000" dirty="0"/>
              <a:t>18. april – sprememba obsega vpisa (zmanjšan obseg, ukinitev programa)</a:t>
            </a:r>
          </a:p>
          <a:p>
            <a:r>
              <a:rPr lang="sl-SI" sz="2000" dirty="0"/>
              <a:t>22.-24. april – seznanitev devetošolcev z rezultati NPZ</a:t>
            </a:r>
          </a:p>
          <a:p>
            <a:r>
              <a:rPr lang="sl-SI" sz="2000" b="1" u="sng" dirty="0"/>
              <a:t>do 6. maja do 15.00 – možnost prenosa prijavnic na druge šole</a:t>
            </a:r>
          </a:p>
          <a:p>
            <a:r>
              <a:rPr lang="sl-SI" sz="2000" dirty="0"/>
              <a:t>do 2. junija – razglas o omejitvah in povečanju obsega vpisa (več mest)</a:t>
            </a:r>
          </a:p>
          <a:p>
            <a:r>
              <a:rPr lang="sl-SI" sz="2000" dirty="0"/>
              <a:t>do 6. junija – obveščanje kandidatov, če imajo omejitev</a:t>
            </a:r>
          </a:p>
          <a:p>
            <a:r>
              <a:rPr lang="sl-SI" sz="2000" dirty="0"/>
              <a:t>13. junij – 9. razred dobi spričevala</a:t>
            </a:r>
          </a:p>
        </p:txBody>
      </p:sp>
    </p:spTree>
    <p:extLst>
      <p:ext uri="{BB962C8B-B14F-4D97-AF65-F5344CB8AC3E}">
        <p14:creationId xmlns:p14="http://schemas.microsoft.com/office/powerpoint/2010/main" val="3982509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Med 16. in 20. junijem 2025 (do 14.00)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3600" dirty="0"/>
              <a:t>Vpis (1. krog) – učenci prinesejo spričevala na SŠ, kamor so dali prijavo</a:t>
            </a:r>
          </a:p>
          <a:p>
            <a:r>
              <a:rPr lang="sl-SI" sz="3600" dirty="0"/>
              <a:t>V tem času se še ne ve, ali so sprejeti (na programih, kjer je omejitev vpisa)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86110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20. junij 2025 do 14.00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sz="3200" dirty="0"/>
              <a:t>Obveščanje neuspešnih kandidatov po pošti</a:t>
            </a:r>
          </a:p>
          <a:p>
            <a:r>
              <a:rPr lang="sl-SI" sz="3200" dirty="0"/>
              <a:t>Posredovanje podatkov o prostih mestih v drugem krogu</a:t>
            </a:r>
          </a:p>
          <a:p>
            <a:r>
              <a:rPr lang="sl-SI" sz="3200" dirty="0"/>
              <a:t>Objava rezultatov 1. kroga na spletni strani MVI – do 16.00</a:t>
            </a:r>
          </a:p>
          <a:p>
            <a:r>
              <a:rPr lang="sl-SI" sz="3200" dirty="0"/>
              <a:t>Učenci s popravnimi izpiti – izpadejo iz prvega kroga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28272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 26. junija 2025 do 15.00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sz="3000" b="1" dirty="0"/>
              <a:t>Prijava neizbranih kandidatov iz 1. kroga v SŠ (2. krog) </a:t>
            </a:r>
          </a:p>
          <a:p>
            <a:pPr marL="0" indent="0">
              <a:buNone/>
            </a:pPr>
            <a:r>
              <a:rPr lang="sl-SI" dirty="0"/>
              <a:t>Primer:</a:t>
            </a:r>
          </a:p>
          <a:p>
            <a:pPr marL="457200" indent="-457200">
              <a:buAutoNum type="arabicPeriod"/>
            </a:pPr>
            <a:r>
              <a:rPr lang="sl-SI" dirty="0">
                <a:solidFill>
                  <a:srgbClr val="0070C0"/>
                </a:solidFill>
              </a:rPr>
              <a:t>mesto: zdravstvena nega LJ, </a:t>
            </a:r>
          </a:p>
          <a:p>
            <a:pPr marL="457200" indent="-457200">
              <a:buAutoNum type="arabicPeriod"/>
            </a:pPr>
            <a:r>
              <a:rPr lang="sl-SI" dirty="0">
                <a:solidFill>
                  <a:srgbClr val="0070C0"/>
                </a:solidFill>
              </a:rPr>
              <a:t>mesto: bolničar – negovalec LJ, </a:t>
            </a:r>
          </a:p>
          <a:p>
            <a:pPr marL="457200" indent="-457200">
              <a:buAutoNum type="arabicPeriod"/>
            </a:pPr>
            <a:r>
              <a:rPr lang="sl-SI" dirty="0">
                <a:solidFill>
                  <a:srgbClr val="0070C0"/>
                </a:solidFill>
              </a:rPr>
              <a:t>mesto: zdravstvena nega NM, </a:t>
            </a:r>
          </a:p>
          <a:p>
            <a:pPr marL="457200" indent="-457200">
              <a:buAutoNum type="arabicPeriod"/>
            </a:pPr>
            <a:r>
              <a:rPr lang="sl-SI" dirty="0">
                <a:solidFill>
                  <a:srgbClr val="0070C0"/>
                </a:solidFill>
              </a:rPr>
              <a:t>mesto: … 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10. mesto: …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59497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Zaključek 2. kroga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sz="2400" dirty="0"/>
              <a:t>30. junij do 15.00 – objava rezultatov (omejitev) za 2. krog</a:t>
            </a:r>
          </a:p>
          <a:p>
            <a:r>
              <a:rPr lang="sl-SI" sz="2400" dirty="0"/>
              <a:t>do 2. julija do 14.00 – vpis kandidatov na šolo, na katero so se uvrstili v 2. krogu</a:t>
            </a:r>
          </a:p>
          <a:p>
            <a:r>
              <a:rPr lang="sl-SI" sz="2400" dirty="0"/>
              <a:t>3. julij do 15.00 – objava prostih mest na spletni strani MVI</a:t>
            </a:r>
          </a:p>
          <a:p>
            <a:r>
              <a:rPr lang="sl-SI" sz="2400" dirty="0"/>
              <a:t>do 29. avgusta – vpis na SŠ, kjer še imajo prosta mesta, morebitni prepisi</a:t>
            </a:r>
          </a:p>
          <a:p>
            <a:r>
              <a:rPr lang="sl-SI" sz="2400" dirty="0"/>
              <a:t>Prepisi so možni tudi kasneje, če je prosto mesto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698776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ŠTIPENDIJE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sl-SI" altLang="sl-SI" sz="2800" dirty="0">
                <a:hlinkClick r:id="rId3"/>
              </a:rPr>
              <a:t>www.sklad-kadri.si</a:t>
            </a:r>
            <a:r>
              <a:rPr lang="sl-SI" altLang="sl-SI" sz="2800" dirty="0"/>
              <a:t> </a:t>
            </a:r>
          </a:p>
          <a:p>
            <a:pPr>
              <a:defRPr/>
            </a:pPr>
            <a:r>
              <a:rPr lang="sl-SI" altLang="sl-SI" sz="2800" dirty="0"/>
              <a:t>Zoisova</a:t>
            </a:r>
          </a:p>
          <a:p>
            <a:pPr>
              <a:defRPr/>
            </a:pPr>
            <a:r>
              <a:rPr lang="sl-SI" altLang="sl-SI" sz="2800" dirty="0"/>
              <a:t>Državna (CSD)</a:t>
            </a:r>
          </a:p>
          <a:p>
            <a:pPr>
              <a:defRPr/>
            </a:pPr>
            <a:r>
              <a:rPr lang="sl-SI" altLang="sl-SI" sz="2800" dirty="0"/>
              <a:t>Kadrovske</a:t>
            </a:r>
          </a:p>
          <a:p>
            <a:pPr>
              <a:defRPr/>
            </a:pPr>
            <a:r>
              <a:rPr lang="sl-SI" altLang="sl-SI" sz="2800" dirty="0"/>
              <a:t>Štipendije za deficitarne poklice (ni združljiva s kadrovsko)</a:t>
            </a:r>
          </a:p>
        </p:txBody>
      </p:sp>
    </p:spTree>
    <p:extLst>
      <p:ext uri="{BB962C8B-B14F-4D97-AF65-F5344CB8AC3E}">
        <p14:creationId xmlns:p14="http://schemas.microsoft.com/office/powerpoint/2010/main" val="2754671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7" name="Naslov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8229600" cy="12192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sl-SI" altLang="sl-SI" sz="2800" dirty="0"/>
            </a:br>
            <a:r>
              <a:rPr lang="sl-SI" altLang="sl-SI" sz="2800" b="1" dirty="0"/>
              <a:t>Višina osnovne državne štipendije </a:t>
            </a:r>
            <a:r>
              <a:rPr lang="sl-SI" altLang="sl-SI" sz="2800" dirty="0"/>
              <a:t>(kot prihodek se upošteva tudi otroški dodatek) – oddati avgusta</a:t>
            </a:r>
          </a:p>
        </p:txBody>
      </p:sp>
      <p:graphicFrame>
        <p:nvGraphicFramePr>
          <p:cNvPr id="5" name="Označba mesta vsebine 4">
            <a:extLst>
              <a:ext uri="{FF2B5EF4-FFF2-40B4-BE49-F238E27FC236}">
                <a16:creationId xmlns:a16="http://schemas.microsoft.com/office/drawing/2014/main" id="{5B38426E-70D6-4F54-8C9B-D6D527C772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454570"/>
              </p:ext>
            </p:extLst>
          </p:nvPr>
        </p:nvGraphicFramePr>
        <p:xfrm>
          <a:off x="914399" y="1884784"/>
          <a:ext cx="9769152" cy="4170753"/>
        </p:xfrm>
        <a:graphic>
          <a:graphicData uri="http://schemas.openxmlformats.org/drawingml/2006/table">
            <a:tbl>
              <a:tblPr/>
              <a:tblGrid>
                <a:gridCol w="2442288">
                  <a:extLst>
                    <a:ext uri="{9D8B030D-6E8A-4147-A177-3AD203B41FA5}">
                      <a16:colId xmlns:a16="http://schemas.microsoft.com/office/drawing/2014/main" val="1050900701"/>
                    </a:ext>
                  </a:extLst>
                </a:gridCol>
                <a:gridCol w="2442288">
                  <a:extLst>
                    <a:ext uri="{9D8B030D-6E8A-4147-A177-3AD203B41FA5}">
                      <a16:colId xmlns:a16="http://schemas.microsoft.com/office/drawing/2014/main" val="2331988875"/>
                    </a:ext>
                  </a:extLst>
                </a:gridCol>
                <a:gridCol w="2442288">
                  <a:extLst>
                    <a:ext uri="{9D8B030D-6E8A-4147-A177-3AD203B41FA5}">
                      <a16:colId xmlns:a16="http://schemas.microsoft.com/office/drawing/2014/main" val="2546113617"/>
                    </a:ext>
                  </a:extLst>
                </a:gridCol>
                <a:gridCol w="2442288">
                  <a:extLst>
                    <a:ext uri="{9D8B030D-6E8A-4147-A177-3AD203B41FA5}">
                      <a16:colId xmlns:a16="http://schemas.microsoft.com/office/drawing/2014/main" val="829453947"/>
                    </a:ext>
                  </a:extLst>
                </a:gridCol>
              </a:tblGrid>
              <a:tr h="1192182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b="1">
                          <a:effectLst/>
                        </a:rPr>
                        <a:t>Dohodkovni razred</a:t>
                      </a:r>
                    </a:p>
                  </a:txBody>
                  <a:tcPr marL="50408" marR="50408" marT="25204" marB="25204" anchor="ctr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b="1">
                          <a:effectLst/>
                        </a:rPr>
                        <a:t>Povprečni mesečni dohodek na osebo v evrih</a:t>
                      </a:r>
                    </a:p>
                  </a:txBody>
                  <a:tcPr marL="50408" marR="50408" marT="25204" marB="25204" anchor="ctr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b="1">
                          <a:effectLst/>
                        </a:rPr>
                        <a:t>Osnovna višina v evrih za upravičenca do 18 let starosti</a:t>
                      </a:r>
                    </a:p>
                  </a:txBody>
                  <a:tcPr marL="50408" marR="50408" marT="25204" marB="25204" anchor="ctr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b="1">
                          <a:effectLst/>
                        </a:rPr>
                        <a:t>Osnovna višina v evrih za upravičenca nad 18 let starosti</a:t>
                      </a:r>
                    </a:p>
                  </a:txBody>
                  <a:tcPr marL="50408" marR="50408" marT="25204" marB="25204" anchor="ctr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89593"/>
                  </a:ext>
                </a:extLst>
              </a:tr>
              <a:tr h="216418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do 384,61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134.88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269.74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77784"/>
                  </a:ext>
                </a:extLst>
              </a:tr>
              <a:tr h="379045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2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384,62 do 461,54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113.59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227.17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788086"/>
                  </a:ext>
                </a:extLst>
              </a:tr>
              <a:tr h="379045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3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461,55 do 538,46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92.28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184.57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47834"/>
                  </a:ext>
                </a:extLst>
              </a:tr>
              <a:tr h="379045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4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538,47 do 679,51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70.99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141.97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768171"/>
                  </a:ext>
                </a:extLst>
              </a:tr>
              <a:tr h="379045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5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679,52 do 820,51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49.76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99.39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60735"/>
                  </a:ext>
                </a:extLst>
              </a:tr>
              <a:tr h="541673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6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820,52 do 1.051,31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37.43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74.87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71938"/>
                  </a:ext>
                </a:extLst>
              </a:tr>
              <a:tr h="704300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1.051,32 do 1.269,24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32.58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dirty="0">
                          <a:effectLst/>
                        </a:rPr>
                        <a:t>65.17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354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981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slov 1"/>
          <p:cNvSpPr>
            <a:spLocks noGrp="1"/>
          </p:cNvSpPr>
          <p:nvPr>
            <p:ph type="title"/>
          </p:nvPr>
        </p:nvSpPr>
        <p:spPr>
          <a:xfrm>
            <a:off x="1852411" y="911180"/>
            <a:ext cx="8229600" cy="1219200"/>
          </a:xfrm>
        </p:spPr>
        <p:txBody>
          <a:bodyPr/>
          <a:lstStyle/>
          <a:p>
            <a:pPr eaLnBrk="1" hangingPunct="1"/>
            <a:r>
              <a:rPr lang="sl-SI" altLang="sl-SI" sz="3200" dirty="0"/>
              <a:t>Zoisove štipendije</a:t>
            </a:r>
          </a:p>
        </p:txBody>
      </p:sp>
      <p:sp>
        <p:nvSpPr>
          <p:cNvPr id="69635" name="Ograda vsebine 2"/>
          <p:cNvSpPr>
            <a:spLocks noGrp="1"/>
          </p:cNvSpPr>
          <p:nvPr>
            <p:ph idx="1"/>
          </p:nvPr>
        </p:nvSpPr>
        <p:spPr>
          <a:xfrm>
            <a:off x="1752600" y="1676400"/>
            <a:ext cx="8686800" cy="3886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endParaRPr lang="sl-SI" altLang="sl-SI" sz="2200" b="1" dirty="0"/>
          </a:p>
          <a:p>
            <a:pPr eaLnBrk="1" hangingPunct="1">
              <a:buFontTx/>
              <a:buNone/>
            </a:pPr>
            <a:endParaRPr lang="sl-SI" altLang="sl-SI" sz="2200" b="1" dirty="0"/>
          </a:p>
          <a:p>
            <a:pPr eaLnBrk="1" hangingPunct="1">
              <a:buFontTx/>
              <a:buNone/>
            </a:pPr>
            <a:r>
              <a:rPr lang="sl-SI" altLang="sl-SI" sz="2200" b="1" dirty="0"/>
              <a:t>Pogoji: IZJEMNI DOSEŽEK </a:t>
            </a:r>
            <a:r>
              <a:rPr lang="sl-SI" altLang="sl-SI" sz="2200" b="1" u="sng" dirty="0"/>
              <a:t>in</a:t>
            </a:r>
          </a:p>
          <a:p>
            <a:pPr eaLnBrk="1" hangingPunct="1"/>
            <a:r>
              <a:rPr lang="sl-SI" altLang="sl-SI" sz="2200" b="1" u="sng" dirty="0"/>
              <a:t>v zaključnem razredu OŠ povprečna ocena najmanj 4,70 </a:t>
            </a:r>
            <a:r>
              <a:rPr lang="sl-SI" altLang="sl-SI" sz="2200" b="1" dirty="0"/>
              <a:t>ALI</a:t>
            </a:r>
          </a:p>
          <a:p>
            <a:pPr eaLnBrk="1" hangingPunct="1"/>
            <a:r>
              <a:rPr lang="sl-SI" altLang="sl-SI" sz="2200" dirty="0"/>
              <a:t>v SŠ povprečna ocena najmanj 4,10 ali več </a:t>
            </a:r>
            <a:r>
              <a:rPr lang="sl-SI" altLang="sl-SI" sz="2200" b="1" dirty="0"/>
              <a:t>ALI</a:t>
            </a:r>
            <a:endParaRPr lang="sl-SI" altLang="sl-SI" sz="2200" dirty="0"/>
          </a:p>
          <a:p>
            <a:pPr eaLnBrk="1" hangingPunct="1"/>
            <a:r>
              <a:rPr lang="sl-SI" altLang="sl-SI" sz="2200" dirty="0"/>
              <a:t>zlati maturant </a:t>
            </a:r>
            <a:r>
              <a:rPr lang="sl-SI" altLang="sl-SI" sz="2200" b="1" dirty="0"/>
              <a:t>ALI</a:t>
            </a:r>
          </a:p>
          <a:p>
            <a:pPr eaLnBrk="1" hangingPunct="1"/>
            <a:r>
              <a:rPr lang="sl-SI" altLang="sl-SI" sz="2200" dirty="0"/>
              <a:t>v VŠ ali VS izobraževanju povprečna ocena najmanj 8,50 ali več </a:t>
            </a:r>
            <a:r>
              <a:rPr lang="sl-SI" altLang="sl-SI" sz="2200" b="1" dirty="0"/>
              <a:t>ALI</a:t>
            </a:r>
          </a:p>
          <a:p>
            <a:pPr eaLnBrk="1" hangingPunct="1"/>
            <a:r>
              <a:rPr lang="sl-SI" altLang="sl-SI" sz="2200" dirty="0"/>
              <a:t>uvrstitev med najboljših 5% študentov v svoji generaciji</a:t>
            </a:r>
          </a:p>
          <a:p>
            <a:pPr eaLnBrk="1" hangingPunct="1">
              <a:buFontTx/>
              <a:buNone/>
            </a:pPr>
            <a:r>
              <a:rPr lang="sl-SI" altLang="sl-SI" sz="2200" dirty="0"/>
              <a:t>Izjemni dosežki so dosežki iz znanja ali raziskovanja, razvojne dejavnosti ali umetnosti.</a:t>
            </a:r>
          </a:p>
          <a:p>
            <a:pPr eaLnBrk="1" hangingPunct="1">
              <a:buFontTx/>
              <a:buNone/>
            </a:pPr>
            <a:r>
              <a:rPr lang="sl-SI" altLang="sl-SI" sz="2200" dirty="0"/>
              <a:t>Razpis objavljen junija.</a:t>
            </a:r>
          </a:p>
        </p:txBody>
      </p:sp>
    </p:spTree>
    <p:extLst>
      <p:ext uri="{BB962C8B-B14F-4D97-AF65-F5344CB8AC3E}">
        <p14:creationId xmlns:p14="http://schemas.microsoft.com/office/powerpoint/2010/main" val="342195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SREDNJE POKLICNO IZOBRAŽEVANJE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3200" dirty="0"/>
              <a:t>3-letne šole</a:t>
            </a:r>
          </a:p>
          <a:p>
            <a:r>
              <a:rPr lang="sl-SI" altLang="sl-SI" sz="3200" dirty="0"/>
              <a:t>Zaključi se z zaključnim izpitom</a:t>
            </a:r>
          </a:p>
          <a:p>
            <a:r>
              <a:rPr lang="sl-SI" altLang="sl-SI" sz="3200" dirty="0"/>
              <a:t>Nadaljevanje: poklicno-tehniško izobraževanje (PTI ali +2 – pogoji za vpis v določene programe!) ali maturitetni tečaj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07689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/>
              <a:t>Višina Zoisove štipendije</a:t>
            </a:r>
          </a:p>
        </p:txBody>
      </p:sp>
      <p:sp>
        <p:nvSpPr>
          <p:cNvPr id="28674" name="Ograda vsebine 2"/>
          <p:cNvSpPr>
            <a:spLocks noGrp="1"/>
          </p:cNvSpPr>
          <p:nvPr>
            <p:ph idx="1"/>
          </p:nvPr>
        </p:nvSpPr>
        <p:spPr>
          <a:xfrm>
            <a:off x="1893193" y="1700010"/>
            <a:ext cx="8628845" cy="386258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endParaRPr lang="sl-SI" altLang="sl-SI" sz="2200" u="sng" dirty="0"/>
          </a:p>
          <a:p>
            <a:pPr eaLnBrk="1" hangingPunct="1">
              <a:buFontTx/>
              <a:buNone/>
            </a:pPr>
            <a:endParaRPr lang="sl-SI" altLang="sl-SI" sz="2200" u="sng" dirty="0"/>
          </a:p>
          <a:p>
            <a:pPr eaLnBrk="1" hangingPunct="1">
              <a:buFontTx/>
              <a:buNone/>
            </a:pPr>
            <a:endParaRPr lang="sl-SI" altLang="sl-SI" sz="2200" u="sng" dirty="0"/>
          </a:p>
          <a:p>
            <a:pPr eaLnBrk="1" hangingPunct="1">
              <a:buFontTx/>
              <a:buNone/>
            </a:pPr>
            <a:r>
              <a:rPr lang="sl-SI" altLang="sl-SI" sz="3300" u="sng" dirty="0"/>
              <a:t>Višina osnovne Zoisove štipendije:</a:t>
            </a:r>
          </a:p>
          <a:p>
            <a:pPr eaLnBrk="1" hangingPunct="1"/>
            <a:r>
              <a:rPr lang="sl-SI" altLang="sl-SI" sz="3300" dirty="0"/>
              <a:t>dijaki </a:t>
            </a:r>
            <a:r>
              <a:rPr lang="sl-SI" altLang="sl-SI" sz="3300" b="1" dirty="0"/>
              <a:t>148,15 </a:t>
            </a:r>
            <a:r>
              <a:rPr lang="sl-SI" altLang="sl-SI" sz="3300" dirty="0"/>
              <a:t>€,</a:t>
            </a:r>
          </a:p>
          <a:p>
            <a:pPr eaLnBrk="1" hangingPunct="1"/>
            <a:r>
              <a:rPr lang="sl-SI" altLang="sl-SI" sz="3300" dirty="0"/>
              <a:t>študenti </a:t>
            </a:r>
            <a:r>
              <a:rPr lang="sl-SI" altLang="sl-SI" sz="3300" b="1" dirty="0"/>
              <a:t>172,84 </a:t>
            </a:r>
            <a:r>
              <a:rPr lang="sl-SI" altLang="sl-SI" sz="3300" dirty="0"/>
              <a:t>€,</a:t>
            </a:r>
          </a:p>
          <a:p>
            <a:pPr eaLnBrk="1" hangingPunct="1"/>
            <a:r>
              <a:rPr lang="sl-SI" altLang="sl-SI" sz="3300" dirty="0"/>
              <a:t>možnost dodatka za bivanje 98,76 €</a:t>
            </a:r>
          </a:p>
          <a:p>
            <a:pPr eaLnBrk="1" hangingPunct="1"/>
            <a:r>
              <a:rPr lang="sl-SI" altLang="sl-SI" sz="3300" dirty="0"/>
              <a:t>za izobraževanje v tujini x2.</a:t>
            </a:r>
          </a:p>
          <a:p>
            <a:pPr lvl="2" eaLnBrk="1" hangingPunct="1">
              <a:buFontTx/>
              <a:buNone/>
            </a:pPr>
            <a:endParaRPr lang="sl-SI" altLang="sl-SI" sz="3300" dirty="0"/>
          </a:p>
          <a:p>
            <a:pPr eaLnBrk="1" hangingPunct="1">
              <a:buFontTx/>
              <a:buNone/>
            </a:pPr>
            <a:endParaRPr lang="sl-SI" altLang="sl-SI" sz="2200" dirty="0"/>
          </a:p>
        </p:txBody>
      </p:sp>
    </p:spTree>
    <p:extLst>
      <p:ext uri="{BB962C8B-B14F-4D97-AF65-F5344CB8AC3E}">
        <p14:creationId xmlns:p14="http://schemas.microsoft.com/office/powerpoint/2010/main" val="3099807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sl-SI" dirty="0"/>
              <a:t>Točke – po Pravilniku o dodeljevanju Zoisove štipendije</a:t>
            </a:r>
          </a:p>
        </p:txBody>
      </p:sp>
      <p:sp>
        <p:nvSpPr>
          <p:cNvPr id="7168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/>
            <a:r>
              <a:rPr lang="sl-SI" altLang="sl-SI" sz="4000" dirty="0"/>
              <a:t>1.-3. mesto na državnem tekmovanju: 10 točk</a:t>
            </a:r>
          </a:p>
          <a:p>
            <a:pPr eaLnBrk="1" hangingPunct="1"/>
            <a:r>
              <a:rPr lang="sl-SI" altLang="sl-SI" sz="4000" dirty="0"/>
              <a:t>Zlato priznanje: 5 točk</a:t>
            </a:r>
          </a:p>
          <a:p>
            <a:pPr eaLnBrk="1" hangingPunct="1"/>
            <a:r>
              <a:rPr lang="sl-SI" altLang="sl-SI" sz="4000" dirty="0"/>
              <a:t>Srebrno priznanje (državno tek.): 2 točki</a:t>
            </a:r>
          </a:p>
          <a:p>
            <a:pPr eaLnBrk="1" hangingPunct="1"/>
            <a:r>
              <a:rPr lang="sl-SI" altLang="sl-SI" sz="4000" dirty="0"/>
              <a:t>Najboljša raziskovalna naloga: 10 točk</a:t>
            </a:r>
          </a:p>
          <a:p>
            <a:pPr eaLnBrk="1" hangingPunct="1"/>
            <a:r>
              <a:rPr lang="sl-SI" altLang="sl-SI" sz="4000" dirty="0"/>
              <a:t>Umetniško delo: 10 točk</a:t>
            </a:r>
          </a:p>
          <a:p>
            <a:pPr marL="0" indent="0">
              <a:buNone/>
            </a:pPr>
            <a:r>
              <a:rPr lang="sl-SI" altLang="sl-SI" sz="4000" dirty="0"/>
              <a:t>Upoštevajo se priznanja iz 8. in 9. razreda.</a:t>
            </a:r>
          </a:p>
          <a:p>
            <a:pPr marL="0" indent="0" eaLnBrk="1" hangingPunct="1">
              <a:buNone/>
            </a:pPr>
            <a:endParaRPr lang="sl-SI" altLang="sl-SI" sz="4000" dirty="0"/>
          </a:p>
          <a:p>
            <a:pPr marL="0" indent="0" eaLnBrk="1" hangingPunct="1">
              <a:buNone/>
            </a:pPr>
            <a:r>
              <a:rPr lang="sl-SI" altLang="sl-SI" sz="4000" dirty="0"/>
              <a:t>Zadnji kriterij (generacija, ki je v letošnjem šolskem letu v 2. letniku):</a:t>
            </a:r>
          </a:p>
          <a:p>
            <a:r>
              <a:rPr lang="sl-SI" sz="4000" dirty="0"/>
              <a:t>2,5 točki iz izjemnih dosežkov</a:t>
            </a:r>
          </a:p>
          <a:p>
            <a:pPr marL="0" indent="0">
              <a:buNone/>
            </a:pPr>
            <a:endParaRPr lang="sl-SI" dirty="0"/>
          </a:p>
          <a:p>
            <a:pPr eaLnBrk="1" hangingPunct="1"/>
            <a:endParaRPr lang="sl-SI" altLang="sl-SI" dirty="0"/>
          </a:p>
          <a:p>
            <a:pPr eaLnBrk="1" hangingPunct="1"/>
            <a:endParaRPr lang="sl-SI" altLang="sl-SI" dirty="0"/>
          </a:p>
          <a:p>
            <a:pPr eaLnBrk="1" hangingPunct="1"/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904957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Naslov 1"/>
          <p:cNvSpPr>
            <a:spLocks noGrp="1"/>
          </p:cNvSpPr>
          <p:nvPr>
            <p:ph type="title"/>
          </p:nvPr>
        </p:nvSpPr>
        <p:spPr>
          <a:xfrm>
            <a:off x="1878169" y="1021613"/>
            <a:ext cx="8229600" cy="1173162"/>
          </a:xfrm>
        </p:spPr>
        <p:txBody>
          <a:bodyPr/>
          <a:lstStyle/>
          <a:p>
            <a:r>
              <a:rPr lang="sl-SI" altLang="sl-SI" sz="3200" dirty="0">
                <a:solidFill>
                  <a:schemeClr val="tx1"/>
                </a:solidFill>
              </a:rPr>
              <a:t>Štipendije za deficitarne poklice</a:t>
            </a:r>
          </a:p>
        </p:txBody>
      </p:sp>
      <p:sp>
        <p:nvSpPr>
          <p:cNvPr id="31746" name="Ograda vsebine 2"/>
          <p:cNvSpPr>
            <a:spLocks noGrp="1"/>
          </p:cNvSpPr>
          <p:nvPr>
            <p:ph idx="1"/>
          </p:nvPr>
        </p:nvSpPr>
        <p:spPr>
          <a:xfrm>
            <a:off x="1981200" y="2047740"/>
            <a:ext cx="8229600" cy="351485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endParaRPr lang="sl-SI" altLang="sl-SI" sz="2200" dirty="0"/>
          </a:p>
          <a:p>
            <a:pPr eaLnBrk="1" hangingPunct="1">
              <a:buFontTx/>
              <a:buNone/>
            </a:pPr>
            <a:endParaRPr lang="sl-SI" altLang="sl-SI" sz="2200" dirty="0"/>
          </a:p>
          <a:p>
            <a:pPr eaLnBrk="1" hangingPunct="1">
              <a:buFontTx/>
              <a:buNone/>
            </a:pPr>
            <a:r>
              <a:rPr lang="sl-SI" altLang="sl-SI" sz="2200" dirty="0"/>
              <a:t>Oddaja vloge za vsakoletno dodelitev pravice – RAZPIS</a:t>
            </a:r>
          </a:p>
          <a:p>
            <a:pPr marL="354013" lvl="1" indent="-354013">
              <a:buFont typeface="Arial" charset="0"/>
              <a:buChar char="•"/>
            </a:pPr>
            <a:r>
              <a:rPr lang="sl-SI" altLang="sl-SI" sz="2200" dirty="0"/>
              <a:t>Razpis objavljen do konca januarja 2025: </a:t>
            </a:r>
            <a:r>
              <a:rPr lang="sl-SI" altLang="sl-SI" sz="2200" b="1" dirty="0"/>
              <a:t>www.sklad-kadri.si </a:t>
            </a:r>
            <a:r>
              <a:rPr lang="sl-SI" altLang="sl-SI" sz="2200" dirty="0"/>
              <a:t>,</a:t>
            </a:r>
            <a:r>
              <a:rPr lang="sl-SI" altLang="sl-SI" sz="2200" b="1" dirty="0"/>
              <a:t>  </a:t>
            </a:r>
          </a:p>
          <a:p>
            <a:pPr marL="354013" lvl="1" indent="-354013">
              <a:buNone/>
            </a:pPr>
            <a:r>
              <a:rPr lang="sl-SI" altLang="sl-SI" sz="2200" dirty="0"/>
              <a:t>Višina štipendije: </a:t>
            </a:r>
            <a:r>
              <a:rPr lang="sl-SI" altLang="sl-SI" sz="2200" b="1" dirty="0"/>
              <a:t>123,46 €</a:t>
            </a:r>
          </a:p>
          <a:p>
            <a:pPr marL="354013" lvl="1" indent="-354013">
              <a:spcAft>
                <a:spcPts val="0"/>
              </a:spcAft>
              <a:buFont typeface="Arial" charset="0"/>
              <a:buChar char="•"/>
              <a:defRPr/>
            </a:pPr>
            <a:r>
              <a:rPr lang="sl-SI" altLang="sl-SI" sz="2200" b="1" u="sng" dirty="0"/>
              <a:t>Izbirni postopek:</a:t>
            </a:r>
          </a:p>
          <a:p>
            <a:pPr marL="0" lvl="1" indent="0">
              <a:spcAft>
                <a:spcPts val="0"/>
              </a:spcAft>
              <a:buNone/>
              <a:defRPr/>
            </a:pPr>
            <a:r>
              <a:rPr lang="sl-SI" altLang="sl-SI" sz="2200" dirty="0"/>
              <a:t>Dobijo tisti, ki so vpisani na ustrezen program in imajo boljše povprečje ocen 9. razreda in boljše povprečje ocen izbirnih predmetov v 9. razredu</a:t>
            </a:r>
          </a:p>
          <a:p>
            <a:pPr marL="354013" lvl="1" indent="-354013">
              <a:buNone/>
            </a:pPr>
            <a:endParaRPr lang="sl-SI" altLang="sl-SI" sz="2200" b="1" dirty="0"/>
          </a:p>
          <a:p>
            <a:pPr marL="354013" lvl="1" indent="-354013">
              <a:buNone/>
            </a:pPr>
            <a:endParaRPr lang="sl-SI" altLang="sl-SI" sz="2200" b="1" dirty="0"/>
          </a:p>
        </p:txBody>
      </p:sp>
    </p:spTree>
    <p:extLst>
      <p:ext uri="{BB962C8B-B14F-4D97-AF65-F5344CB8AC3E}">
        <p14:creationId xmlns:p14="http://schemas.microsoft.com/office/powerpoint/2010/main" val="3319435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Lanski nabor deficitarnih poklicev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Kamnosek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Oblikovalec kovin – orodjar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 err="1">
                <a:solidFill>
                  <a:schemeClr val="tx1"/>
                </a:solidFill>
              </a:rPr>
              <a:t>Avtokaroserist</a:t>
            </a:r>
            <a:endParaRPr lang="sl-SI" b="1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Pek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Slaščičar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Mesar 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Mizar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Zidar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Klepar-krovec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Pečar – pol. </a:t>
            </a:r>
            <a:r>
              <a:rPr lang="sl-SI" b="1" dirty="0" err="1">
                <a:solidFill>
                  <a:schemeClr val="tx1"/>
                </a:solidFill>
              </a:rPr>
              <a:t>keram</a:t>
            </a:r>
            <a:r>
              <a:rPr lang="sl-SI" b="1" dirty="0">
                <a:solidFill>
                  <a:schemeClr val="tx1"/>
                </a:solidFill>
              </a:rPr>
              <a:t>. oblog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Gozdar</a:t>
            </a:r>
          </a:p>
          <a:p>
            <a:pPr>
              <a:spcAft>
                <a:spcPts val="0"/>
              </a:spcAft>
              <a:defRPr/>
            </a:pPr>
            <a:endParaRPr lang="sl-SI" b="1" dirty="0"/>
          </a:p>
          <a:p>
            <a:pPr>
              <a:spcAft>
                <a:spcPts val="0"/>
              </a:spcAft>
              <a:defRPr/>
            </a:pP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Tesar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Gastronom hotelir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Izvajalec </a:t>
            </a:r>
            <a:r>
              <a:rPr lang="sl-SI" dirty="0" err="1">
                <a:solidFill>
                  <a:schemeClr val="tx1"/>
                </a:solidFill>
              </a:rPr>
              <a:t>suhomontažne</a:t>
            </a:r>
            <a:r>
              <a:rPr lang="sl-SI" dirty="0">
                <a:solidFill>
                  <a:schemeClr val="tx1"/>
                </a:solidFill>
              </a:rPr>
              <a:t> gradnje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Slikopleskar-črkoslikar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Dimnikar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Tapetnik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Steklar in tehnik steklarstva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Izdelovalec kovinskih konstrukcij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Inštalater strojnih instalacij</a:t>
            </a:r>
          </a:p>
          <a:p>
            <a:pPr>
              <a:spcAft>
                <a:spcPts val="0"/>
              </a:spcAft>
              <a:defRPr/>
            </a:pPr>
            <a:endParaRPr lang="sl-SI" dirty="0"/>
          </a:p>
          <a:p>
            <a:pPr>
              <a:spcAft>
                <a:spcPts val="0"/>
              </a:spcAft>
              <a:defRPr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4200661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slov 1"/>
          <p:cNvSpPr>
            <a:spLocks noGrp="1"/>
          </p:cNvSpPr>
          <p:nvPr>
            <p:ph type="title"/>
          </p:nvPr>
        </p:nvSpPr>
        <p:spPr>
          <a:xfrm>
            <a:off x="10591800" y="1"/>
            <a:ext cx="76200" cy="334963"/>
          </a:xfrm>
        </p:spPr>
        <p:txBody>
          <a:bodyPr/>
          <a:lstStyle/>
          <a:p>
            <a:pPr eaLnBrk="1" hangingPunct="1"/>
            <a:r>
              <a:rPr lang="sl-SI" altLang="sl-SI" sz="800"/>
              <a:t>*</a:t>
            </a:r>
          </a:p>
        </p:txBody>
      </p:sp>
      <p:sp>
        <p:nvSpPr>
          <p:cNvPr id="80899" name="Ograda vsebine 2"/>
          <p:cNvSpPr>
            <a:spLocks noGrp="1"/>
          </p:cNvSpPr>
          <p:nvPr>
            <p:ph idx="1"/>
          </p:nvPr>
        </p:nvSpPr>
        <p:spPr>
          <a:xfrm>
            <a:off x="1981200" y="1524000"/>
            <a:ext cx="8382000" cy="4838163"/>
          </a:xfrm>
        </p:spPr>
        <p:txBody>
          <a:bodyPr>
            <a:normAutofit fontScale="92500"/>
          </a:bodyPr>
          <a:lstStyle/>
          <a:p>
            <a:pPr eaLnBrk="1" hangingPunct="1"/>
            <a:endParaRPr lang="sl-SI" altLang="sl-SI" sz="2100" dirty="0"/>
          </a:p>
          <a:p>
            <a:pPr eaLnBrk="1" hangingPunct="1"/>
            <a:endParaRPr lang="sl-SI" altLang="sl-SI" sz="2100" dirty="0"/>
          </a:p>
          <a:p>
            <a:pPr eaLnBrk="1" hangingPunct="1"/>
            <a:r>
              <a:rPr lang="sl-SI" altLang="sl-SI" sz="2100" dirty="0"/>
              <a:t>napredovanje pri izobraževanju in uspešen zaključek izobraževanja, </a:t>
            </a:r>
          </a:p>
          <a:p>
            <a:pPr eaLnBrk="1" hangingPunct="1"/>
            <a:r>
              <a:rPr lang="sl-SI" altLang="sl-SI" sz="2100" dirty="0"/>
              <a:t>vsakoletno opravljanje enomesečne prakse pri delodajalcu,</a:t>
            </a:r>
          </a:p>
          <a:p>
            <a:pPr eaLnBrk="1" hangingPunct="1"/>
            <a:r>
              <a:rPr lang="sl-SI" altLang="sl-SI" sz="2100" dirty="0"/>
              <a:t>sprejem zaposlitve na ustrezno delovno mesto pri delodajalcu po zaključenem izobraževanju za eno leto</a:t>
            </a:r>
          </a:p>
          <a:p>
            <a:pPr eaLnBrk="1" hangingPunct="1">
              <a:buFontTx/>
              <a:buNone/>
            </a:pPr>
            <a:r>
              <a:rPr lang="sl-SI" altLang="sl-SI" sz="2100" b="1" u="sng" dirty="0"/>
              <a:t>Posebnost:</a:t>
            </a:r>
          </a:p>
          <a:p>
            <a:pPr eaLnBrk="1" hangingPunct="1"/>
            <a:r>
              <a:rPr lang="sl-SI" altLang="sl-SI" sz="2100" dirty="0"/>
              <a:t>V prvem letu štipendiranja lahko </a:t>
            </a:r>
            <a:r>
              <a:rPr lang="sl-SI" altLang="sl-SI" sz="2100" b="1" dirty="0"/>
              <a:t>po enomesečni praksi delodajalec ali štipendist odpove pogodbo o štipendiranju</a:t>
            </a:r>
            <a:r>
              <a:rPr lang="sl-SI" altLang="sl-SI" sz="2100" dirty="0"/>
              <a:t>. </a:t>
            </a:r>
          </a:p>
          <a:p>
            <a:pPr eaLnBrk="1" hangingPunct="1"/>
            <a:r>
              <a:rPr lang="sl-SI" altLang="sl-SI" sz="2100" dirty="0"/>
              <a:t>V primeru take odpovedi štipendist ni dolžan vrniti prejetega zneska štipendije delodajalcu, delodajalec pa ni dolžan vrniti prejetega zneska sofinanciranja, če štipendist uspešno zaključi letnik in napreduje v višji letnik programa.</a:t>
            </a:r>
          </a:p>
          <a:p>
            <a:pPr eaLnBrk="1" hangingPunct="1"/>
            <a:endParaRPr lang="sl-SI" altLang="sl-SI" sz="2100" dirty="0"/>
          </a:p>
        </p:txBody>
      </p:sp>
      <p:sp>
        <p:nvSpPr>
          <p:cNvPr id="4" name="Naslov 1"/>
          <p:cNvSpPr txBox="1">
            <a:spLocks/>
          </p:cNvSpPr>
          <p:nvPr/>
        </p:nvSpPr>
        <p:spPr bwMode="auto">
          <a:xfrm>
            <a:off x="2057400" y="1051775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sl-SI" sz="3200" kern="0" dirty="0">
                <a:solidFill>
                  <a:prstClr val="black"/>
                </a:solidFill>
                <a:latin typeface="Calibri"/>
              </a:rPr>
              <a:t>Kadrovske štipendije - obveznosti štipendista:</a:t>
            </a:r>
          </a:p>
        </p:txBody>
      </p:sp>
    </p:spTree>
    <p:extLst>
      <p:ext uri="{BB962C8B-B14F-4D97-AF65-F5344CB8AC3E}">
        <p14:creationId xmlns:p14="http://schemas.microsoft.com/office/powerpoint/2010/main" val="132653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VAJENIŠTVO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/>
              <a:t>v LJ možnost v programih tesar, zidar, kamnosek, pečar – polagalec keramičnih oblog, oblikovalec kovin – orodjar, papirničar, </a:t>
            </a:r>
            <a:r>
              <a:rPr lang="sl-SI" dirty="0" err="1"/>
              <a:t>avtoserviser</a:t>
            </a:r>
            <a:r>
              <a:rPr lang="sl-SI" dirty="0"/>
              <a:t>, </a:t>
            </a:r>
            <a:r>
              <a:rPr lang="sl-SI" dirty="0" err="1"/>
              <a:t>avtokaroserist</a:t>
            </a:r>
            <a:r>
              <a:rPr lang="sl-SI" dirty="0"/>
              <a:t>, klepar – krovec, </a:t>
            </a:r>
            <a:r>
              <a:rPr lang="sl-SI" dirty="0" err="1"/>
              <a:t>mehatronik</a:t>
            </a:r>
            <a:r>
              <a:rPr lang="sl-SI" dirty="0"/>
              <a:t> operater </a:t>
            </a:r>
          </a:p>
          <a:p>
            <a:pPr lvl="1">
              <a:defRPr/>
            </a:pPr>
            <a:r>
              <a:rPr lang="sl-SI" sz="2400" dirty="0"/>
              <a:t>vseh 10 programov (razen papirničarja) se izvaja v navadni in vajeniški obliki (</a:t>
            </a:r>
            <a:r>
              <a:rPr lang="sl-SI" sz="2400" b="1" i="1" dirty="0"/>
              <a:t>obe obliki enakovredni)</a:t>
            </a:r>
          </a:p>
          <a:p>
            <a:pPr lvl="1">
              <a:defRPr/>
            </a:pPr>
            <a:r>
              <a:rPr lang="sl-SI" sz="2400" b="1" dirty="0"/>
              <a:t>polovica programa </a:t>
            </a:r>
            <a:r>
              <a:rPr lang="sl-SI" sz="2400" dirty="0"/>
              <a:t>se</a:t>
            </a:r>
            <a:r>
              <a:rPr lang="sl-SI" sz="2400" b="1" dirty="0"/>
              <a:t> </a:t>
            </a:r>
            <a:r>
              <a:rPr lang="sl-SI" sz="2400" dirty="0"/>
              <a:t>izvede </a:t>
            </a:r>
            <a:r>
              <a:rPr lang="sl-SI" sz="2400" b="1" dirty="0"/>
              <a:t>pri delodajalcu </a:t>
            </a:r>
            <a:r>
              <a:rPr lang="sl-SI" sz="2400" i="1" dirty="0"/>
              <a:t>(okvirno 56 tednov v treh letih),</a:t>
            </a:r>
          </a:p>
          <a:p>
            <a:pPr lvl="1">
              <a:defRPr/>
            </a:pPr>
            <a:r>
              <a:rPr lang="sl-SI" sz="2400" dirty="0"/>
              <a:t>vajeniška nagrada </a:t>
            </a:r>
            <a:r>
              <a:rPr lang="sl-SI" sz="2400" i="1" dirty="0"/>
              <a:t>(250 EUR v 1. l., 300 EUR v 2. l. in 400 evrov v 3. l. mesečno – </a:t>
            </a:r>
            <a:r>
              <a:rPr lang="sl-SI" sz="2400" dirty="0"/>
              <a:t>sorazmerni delež + prehrana, prevoz, terenski dodatek</a:t>
            </a:r>
            <a:r>
              <a:rPr lang="sl-SI" sz="2400" i="1" dirty="0"/>
              <a:t>) + </a:t>
            </a:r>
            <a:r>
              <a:rPr lang="sl-SI" sz="2400" dirty="0"/>
              <a:t>možnost združevanja z državno štipendijo in štipendijo za deficitarne poklice</a:t>
            </a:r>
            <a:endParaRPr lang="sl-SI" sz="2400" b="1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9036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SREDNJE STROKOVNO OZ. TEHNIŠKO IZOBRAŽEVANJE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altLang="sl-SI" sz="2400" dirty="0"/>
              <a:t>4-letni programi</a:t>
            </a:r>
          </a:p>
          <a:p>
            <a:r>
              <a:rPr lang="sl-SI" altLang="sl-SI" sz="2400" dirty="0"/>
              <a:t>Zaključi se s poklicno maturo</a:t>
            </a:r>
          </a:p>
          <a:p>
            <a:r>
              <a:rPr lang="sl-SI" altLang="sl-SI" sz="2400" dirty="0"/>
              <a:t>Nadaljevanje: študij – višja strokovna ali visoka strokovna izobrazba prve bolonjske stopnje ALI</a:t>
            </a:r>
          </a:p>
          <a:p>
            <a:pPr>
              <a:buNone/>
            </a:pPr>
            <a:r>
              <a:rPr lang="sl-SI" altLang="sl-SI" sz="2400" dirty="0"/>
              <a:t>	izpit iz enega od predmetov splošne mature </a:t>
            </a:r>
            <a:r>
              <a:rPr lang="sl-SI" altLang="sl-SI" sz="2400" dirty="0">
                <a:sym typeface="Wingdings" panose="05000000000000000000" pitchFamily="2" charset="2"/>
              </a:rPr>
              <a:t> nekateri univerzitetni študiji</a:t>
            </a:r>
            <a:r>
              <a:rPr lang="sl-SI" altLang="sl-SI" sz="2400" dirty="0"/>
              <a:t> prve bolonjske stopnje – GLEJ RAZPIS: </a:t>
            </a:r>
            <a:r>
              <a:rPr lang="sl-SI" altLang="sl-SI" sz="2400" dirty="0">
                <a:hlinkClick r:id="rId3"/>
              </a:rPr>
              <a:t>https://portal.evs.gov.si/razpisi-za-vpis-javni-koncesionirani</a:t>
            </a:r>
            <a:r>
              <a:rPr lang="sl-SI" altLang="sl-SI" sz="2400" dirty="0"/>
              <a:t> </a:t>
            </a:r>
          </a:p>
          <a:p>
            <a:pPr>
              <a:buNone/>
            </a:pPr>
            <a:r>
              <a:rPr lang="sl-SI" altLang="sl-SI" sz="2400" dirty="0"/>
              <a:t>(POKLICNA MATURA ≠ SPLOŠNA MATURA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73905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GIMNAZIJSKI PROGRAMI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altLang="sl-SI" sz="2000" dirty="0"/>
              <a:t>Gimnazija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Gimnazija – športni oddelek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Klasična gimnazija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Tehniška gimnazija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Ekonomska gimnazija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Umetniška gimnazija</a:t>
            </a:r>
          </a:p>
          <a:p>
            <a:pPr>
              <a:lnSpc>
                <a:spcPct val="90000"/>
              </a:lnSpc>
              <a:buNone/>
            </a:pPr>
            <a:r>
              <a:rPr lang="sl-SI" altLang="sl-SI" sz="2000" dirty="0"/>
              <a:t>SPLOŠNA MATURA </a:t>
            </a:r>
            <a:r>
              <a:rPr lang="sl-SI" altLang="sl-SI" sz="2000" dirty="0">
                <a:sym typeface="Wingdings" panose="05000000000000000000" pitchFamily="2" charset="2"/>
              </a:rPr>
              <a:t> univerzitetni študij prve bolonjske stopnje ali enoviti magistrski študij druge bolonjske stopnje; RAZPIS: </a:t>
            </a:r>
            <a:r>
              <a:rPr lang="sl-SI" altLang="sl-SI" sz="2000" dirty="0">
                <a:sym typeface="Wingdings" panose="05000000000000000000" pitchFamily="2" charset="2"/>
                <a:hlinkClick r:id="rId3"/>
              </a:rPr>
              <a:t>https://portal.evs.gov.si/razpisi-za-vpis-javni-koncesionirani</a:t>
            </a:r>
            <a:r>
              <a:rPr lang="sl-SI" altLang="sl-SI" sz="2000" dirty="0">
                <a:sym typeface="Wingdings" panose="05000000000000000000" pitchFamily="2" charset="2"/>
              </a:rPr>
              <a:t> </a:t>
            </a:r>
            <a:endParaRPr lang="sl-SI" altLang="sl-SI" sz="20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05314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POKLICNI TEČAJ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3600" dirty="0"/>
              <a:t>Pogoj: zaključen 4. letnik gimnazije ali 4. letnik srednje strokovne oz. tehniške šole</a:t>
            </a:r>
          </a:p>
          <a:p>
            <a:pPr>
              <a:lnSpc>
                <a:spcPct val="90000"/>
              </a:lnSpc>
            </a:pPr>
            <a:r>
              <a:rPr lang="sl-SI" altLang="sl-SI" sz="3600" dirty="0"/>
              <a:t>Trajanje: 1 leto </a:t>
            </a:r>
            <a:r>
              <a:rPr lang="sl-SI" altLang="sl-SI" sz="3600" dirty="0">
                <a:sym typeface="Wingdings" panose="05000000000000000000" pitchFamily="2" charset="2"/>
              </a:rPr>
              <a:t> poklicna matura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498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MATURITETNI TEČAJ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3600" dirty="0"/>
              <a:t>Pogoj za vpis: zaključena 3-letna poklicna, 4-letna strokovna šola, končana </a:t>
            </a:r>
            <a:r>
              <a:rPr lang="sl-SI" altLang="sl-SI" sz="3600" dirty="0" err="1"/>
              <a:t>Waldorfska</a:t>
            </a:r>
            <a:r>
              <a:rPr lang="sl-SI" altLang="sl-SI" sz="3600" dirty="0"/>
              <a:t> gimnazija ali OŠ z izpitom na ravni 3. letnika gimnazije</a:t>
            </a:r>
          </a:p>
          <a:p>
            <a:r>
              <a:rPr lang="sl-SI" altLang="sl-SI" sz="3600" dirty="0"/>
              <a:t>Trajanje: 1 leto </a:t>
            </a:r>
            <a:r>
              <a:rPr lang="sl-SI" altLang="sl-SI" sz="3600" dirty="0">
                <a:sym typeface="Wingdings" panose="05000000000000000000" pitchFamily="2" charset="2"/>
              </a:rPr>
              <a:t> splošna matura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8001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ROKOVNIK ZA VPIS V SREDNJE ŠOLE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z="2400" b="1" u="sng" dirty="0"/>
              <a:t>Pomembni</a:t>
            </a:r>
            <a:r>
              <a:rPr lang="sl-SI" sz="2400" dirty="0"/>
              <a:t> datumi za vpis v SŠ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99763120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2622</TotalTime>
  <Words>2216</Words>
  <Application>Microsoft Office PowerPoint</Application>
  <PresentationFormat>Širokozaslonsko</PresentationFormat>
  <Paragraphs>383</Paragraphs>
  <Slides>34</Slides>
  <Notes>22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34</vt:i4>
      </vt:variant>
    </vt:vector>
  </HeadingPairs>
  <TitlesOfParts>
    <vt:vector size="40" baseType="lpstr">
      <vt:lpstr>Arial</vt:lpstr>
      <vt:lpstr>Calibri</vt:lpstr>
      <vt:lpstr>Trebuchet MS</vt:lpstr>
      <vt:lpstr>Wingdings</vt:lpstr>
      <vt:lpstr>Wingdings 3</vt:lpstr>
      <vt:lpstr>Gladko</vt:lpstr>
      <vt:lpstr>Vpis v srednjo šolo</vt:lpstr>
      <vt:lpstr>VRSTE SREDNJEŠOLSKEGA IZOBRAŽEVANJA</vt:lpstr>
      <vt:lpstr>SREDNJE POKLICNO IZOBRAŽEVANJE</vt:lpstr>
      <vt:lpstr>VAJENIŠTVO</vt:lpstr>
      <vt:lpstr>SREDNJE STROKOVNO OZ. TEHNIŠKO IZOBRAŽEVANJE</vt:lpstr>
      <vt:lpstr>GIMNAZIJSKI PROGRAMI</vt:lpstr>
      <vt:lpstr>POKLICNI TEČAJ</vt:lpstr>
      <vt:lpstr>MATURITETNI TEČAJ</vt:lpstr>
      <vt:lpstr>ROKOVNIK ZA VPIS V SREDNJE ŠOLE</vt:lpstr>
      <vt:lpstr>17. januar 2025</vt:lpstr>
      <vt:lpstr>14. in 15. februar – INFORMATIVNI DAN V SŠ IN DD</vt:lpstr>
      <vt:lpstr>Do 4. marca 2025</vt:lpstr>
      <vt:lpstr>Med 8. in 22. marcem 2025</vt:lpstr>
      <vt:lpstr>Primer izračuna točk</vt:lpstr>
      <vt:lpstr>Do 28. marca 2024</vt:lpstr>
      <vt:lpstr>NPZ - obvezen</vt:lpstr>
      <vt:lpstr>Do 2. aprila 2025</vt:lpstr>
      <vt:lpstr>8. april 2025 do 16.00</vt:lpstr>
      <vt:lpstr>PowerPointova predstavitev</vt:lpstr>
      <vt:lpstr>OMEJITVE</vt:lpstr>
      <vt:lpstr>KDAJ NI OMEJITVE …</vt:lpstr>
      <vt:lpstr>Še nekaj datumov …</vt:lpstr>
      <vt:lpstr>Med 16. in 20. junijem 2025 (do 14.00)</vt:lpstr>
      <vt:lpstr>20. junij 2025 do 14.00</vt:lpstr>
      <vt:lpstr>Do 26. junija 2025 do 15.00</vt:lpstr>
      <vt:lpstr>Zaključek 2. kroga</vt:lpstr>
      <vt:lpstr>ŠTIPENDIJE</vt:lpstr>
      <vt:lpstr> Višina osnovne državne štipendije (kot prihodek se upošteva tudi otroški dodatek) – oddati avgusta</vt:lpstr>
      <vt:lpstr>Zoisove štipendije</vt:lpstr>
      <vt:lpstr>Višina Zoisove štipendije</vt:lpstr>
      <vt:lpstr>Točke – po Pravilniku o dodeljevanju Zoisove štipendije</vt:lpstr>
      <vt:lpstr>Štipendije za deficitarne poklice</vt:lpstr>
      <vt:lpstr>Lanski nabor deficitarnih poklicev</vt:lpstr>
      <vt:lpstr>*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Vpis v srednjo šolo</dc:title>
  <dc:creator>HP</dc:creator>
  <cp:lastModifiedBy>Mateja</cp:lastModifiedBy>
  <cp:revision>134</cp:revision>
  <cp:lastPrinted>2023-11-27T09:05:09Z</cp:lastPrinted>
  <dcterms:created xsi:type="dcterms:W3CDTF">2020-12-11T08:58:03Z</dcterms:created>
  <dcterms:modified xsi:type="dcterms:W3CDTF">2024-12-23T14:00:55Z</dcterms:modified>
</cp:coreProperties>
</file>