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32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6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266" r:id="rId26"/>
    <p:sldId id="267" r:id="rId27"/>
    <p:sldId id="269" r:id="rId28"/>
    <p:sldId id="270" r:id="rId29"/>
    <p:sldId id="275" r:id="rId30"/>
    <p:sldId id="271" r:id="rId31"/>
    <p:sldId id="273" r:id="rId32"/>
    <p:sldId id="274" r:id="rId33"/>
    <p:sldId id="276" r:id="rId34"/>
  </p:sldIdLst>
  <p:sldSz cx="12192000" cy="6858000"/>
  <p:notesSz cx="6669088" cy="9820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  <p:cmAuthor id="2" name="Mateja" initials="M" lastIdx="1" clrIdx="1">
    <p:extLst>
      <p:ext uri="{19B8F6BF-5375-455C-9EA6-DF929625EA0E}">
        <p15:presenceInfo xmlns:p15="http://schemas.microsoft.com/office/powerpoint/2012/main" userId="Mate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2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2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B3B88-D61B-4C7F-BB80-B16B82848D28}" type="datetimeFigureOut">
              <a:rPr lang="sl-SI" smtClean="0"/>
              <a:t>27. 11. 2023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1227138"/>
            <a:ext cx="5891212" cy="3314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66909" y="4726007"/>
            <a:ext cx="5335270" cy="38667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327557"/>
            <a:ext cx="2889938" cy="492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7607" y="9327557"/>
            <a:ext cx="2889938" cy="492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3D3A4-098D-4F48-ADA8-4B82759B1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2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72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77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79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29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777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244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35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588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5069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800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613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123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457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5617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Označba mest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dirty="0">
              <a:latin typeface="Arial" panose="020B0604020202020204" pitchFamily="34" charset="0"/>
            </a:endParaRPr>
          </a:p>
        </p:txBody>
      </p:sp>
      <p:sp>
        <p:nvSpPr>
          <p:cNvPr id="78852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9D12FB-82B2-4850-B725-6FAC3FA9F483}" type="slidenum">
              <a:rPr lang="sl-SI" altLang="sl-SI" smtClean="0"/>
              <a:pPr/>
              <a:t>32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434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104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420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45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156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003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399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412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teja.plut@guest.arnes.s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teme/vpis-v-srednjo-sol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ativa.s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lad-kadri.s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vs.gov.si/razpisi-za-vpis-javni-koncesioniran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vs.gov.si/razpisi-za-vpis-javni-koncesioniran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Vpis v srednjo šolo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sz="2600" dirty="0"/>
              <a:t>Za šolsko leto 2024/25</a:t>
            </a:r>
          </a:p>
          <a:p>
            <a:endParaRPr lang="sl-SI" dirty="0"/>
          </a:p>
          <a:p>
            <a:r>
              <a:rPr lang="sl-SI" dirty="0"/>
              <a:t>												Mateja Oblak</a:t>
            </a:r>
          </a:p>
          <a:p>
            <a:r>
              <a:rPr lang="sl-SI" dirty="0"/>
              <a:t>						Kontakt: </a:t>
            </a:r>
            <a:r>
              <a:rPr lang="sl-SI" dirty="0">
                <a:hlinkClick r:id="rId2"/>
              </a:rPr>
              <a:t>mateja.plut@guest.arnes.si</a:t>
            </a:r>
            <a:r>
              <a:rPr lang="sl-SI" dirty="0"/>
              <a:t>, 01 755 80 57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303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15. januar 2024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3000" b="1" u="sng" dirty="0"/>
              <a:t>Objavljen Razpis za vpis v SŠ in dijaške domove</a:t>
            </a:r>
          </a:p>
          <a:p>
            <a:pPr marL="0" indent="0">
              <a:buNone/>
            </a:pPr>
            <a:r>
              <a:rPr lang="sl-SI" dirty="0"/>
              <a:t>Spletna stran </a:t>
            </a:r>
            <a:r>
              <a:rPr lang="sl-SI" dirty="0">
                <a:hlinkClick r:id="rId3"/>
              </a:rPr>
              <a:t>https://www.gov.si/teme/vpis-v-srednjo-solo/</a:t>
            </a:r>
            <a:r>
              <a:rPr lang="sl-SI" dirty="0"/>
              <a:t> </a:t>
            </a:r>
          </a:p>
          <a:p>
            <a:r>
              <a:rPr lang="sl-SI" b="1" dirty="0"/>
              <a:t>Informacije o vsebini prilog, informativnem dnevu po posameznih šolah in mednarodni maturi</a:t>
            </a:r>
          </a:p>
          <a:p>
            <a:r>
              <a:rPr lang="sl-SI" b="1" dirty="0"/>
              <a:t>Priloga I (razpis – mesta 3-letne, 4-letne šole in gimnazije)</a:t>
            </a:r>
          </a:p>
          <a:p>
            <a:r>
              <a:rPr lang="sl-SI" dirty="0"/>
              <a:t> Priloga II (razpis – mesta PTI)</a:t>
            </a:r>
          </a:p>
          <a:p>
            <a:r>
              <a:rPr lang="sl-SI" dirty="0"/>
              <a:t>Priloga III (poklicni tečaji)</a:t>
            </a:r>
          </a:p>
          <a:p>
            <a:r>
              <a:rPr lang="sl-SI" dirty="0"/>
              <a:t>Priloga IV (maturitetni tečaj)</a:t>
            </a:r>
          </a:p>
          <a:p>
            <a:r>
              <a:rPr lang="sl-SI" b="1" dirty="0"/>
              <a:t>Priloga V (izbirni predmeti na maturi)</a:t>
            </a:r>
          </a:p>
          <a:p>
            <a:r>
              <a:rPr lang="sl-SI" b="1" dirty="0"/>
              <a:t>Priloga VI (dijaški domovi)</a:t>
            </a:r>
          </a:p>
          <a:p>
            <a:pPr marL="0" indent="0">
              <a:buNone/>
            </a:pPr>
            <a:r>
              <a:rPr lang="sl-SI" b="1" dirty="0"/>
              <a:t>PREDVIDOMA 29. 1. srečanje s starši – PREGLEDAMO POSEBNOSTI RAZPISA</a:t>
            </a:r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73688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Možnosti informiranja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sl-SI" sz="3600" dirty="0"/>
              <a:t>Številne predstavitve SŠ (virtualno in v živo)</a:t>
            </a:r>
          </a:p>
          <a:p>
            <a:pPr>
              <a:buFontTx/>
              <a:buChar char="-"/>
            </a:pPr>
            <a:r>
              <a:rPr lang="sl-SI" sz="3600" dirty="0"/>
              <a:t>11. 12. – v dopoldanskem času nas obiščejo srednješolci</a:t>
            </a:r>
          </a:p>
          <a:p>
            <a:pPr marL="0" indent="0">
              <a:buNone/>
            </a:pPr>
            <a:r>
              <a:rPr lang="sl-SI" sz="3600" dirty="0"/>
              <a:t>- Sejem </a:t>
            </a:r>
            <a:r>
              <a:rPr lang="sl-SI" sz="3600" dirty="0" err="1"/>
              <a:t>Informativa</a:t>
            </a:r>
            <a:r>
              <a:rPr lang="sl-SI" sz="3600" dirty="0"/>
              <a:t> (sejem srednjih šol in fakultet) – 19. in 20. januar - </a:t>
            </a:r>
            <a:r>
              <a:rPr lang="sl-SI" sz="3600" dirty="0">
                <a:hlinkClick r:id="rId3"/>
              </a:rPr>
              <a:t>https://www.informativa.si/</a:t>
            </a:r>
            <a:r>
              <a:rPr lang="sl-SI" sz="3600" dirty="0"/>
              <a:t> </a:t>
            </a:r>
          </a:p>
          <a:p>
            <a:pPr marL="0" indent="0">
              <a:buNone/>
            </a:pPr>
            <a:r>
              <a:rPr lang="sl-SI" sz="3600" b="1" u="sng" dirty="0">
                <a:solidFill>
                  <a:srgbClr val="FF0000"/>
                </a:solidFill>
              </a:rPr>
              <a:t>- INFORMATIVNI DNEVI</a:t>
            </a:r>
            <a:r>
              <a:rPr lang="sl-SI" sz="3600" b="1" dirty="0">
                <a:solidFill>
                  <a:srgbClr val="FF0000"/>
                </a:solidFill>
              </a:rPr>
              <a:t> V SŠ – 16. in 17. februar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498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 4. marca 2024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Prijava za opravljanje preizkusa posebne nadarjenosti, znanja in spretnosti (</a:t>
            </a:r>
            <a:r>
              <a:rPr lang="sl-SI" b="1" dirty="0"/>
              <a:t>zobotehnik, fotografski tehnik, tehnik oblikovanja, umetniška gimnazija – likovna, glasbena in plesna smer</a:t>
            </a:r>
            <a:r>
              <a:rPr lang="sl-SI" dirty="0"/>
              <a:t>)</a:t>
            </a:r>
          </a:p>
          <a:p>
            <a:r>
              <a:rPr lang="sl-SI" dirty="0"/>
              <a:t>Posredovanje dokazil o izpolnjevanju posebnih vpisnih pogojev za program </a:t>
            </a:r>
            <a:r>
              <a:rPr lang="sl-SI" b="1" dirty="0"/>
              <a:t>športne gimnazije </a:t>
            </a:r>
            <a:r>
              <a:rPr lang="sl-SI" dirty="0"/>
              <a:t>(</a:t>
            </a:r>
            <a:r>
              <a:rPr lang="sl-SI" b="1" dirty="0"/>
              <a:t>zdravniško potrdilo, potrdilo nacionalne panožne zveze, potrdilo kluba, potrdilo Olimpijskega komiteja </a:t>
            </a:r>
            <a:r>
              <a:rPr lang="sl-SI" dirty="0"/>
              <a:t>– če ga kandidat ima)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638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Med 8. in 20. marcem 2024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Opravljanje preizkusov posebnih nadarjenosti, znanja in spretnosti (točen datum v razpisu oz. po pošti)</a:t>
            </a:r>
          </a:p>
          <a:p>
            <a:r>
              <a:rPr lang="sl-SI" dirty="0"/>
              <a:t>Ugotavljanje izpolnjevanja vpisnih pogojev za program športne gimnazije </a:t>
            </a:r>
          </a:p>
          <a:p>
            <a:endParaRPr lang="sl-SI" b="1" u="sng" dirty="0"/>
          </a:p>
          <a:p>
            <a:pPr marL="0" indent="0">
              <a:buNone/>
            </a:pPr>
            <a:r>
              <a:rPr lang="sl-SI" b="1" u="sng" dirty="0"/>
              <a:t>Status A</a:t>
            </a:r>
            <a:r>
              <a:rPr lang="sl-SI" b="1" dirty="0"/>
              <a:t>: + 10 točk </a:t>
            </a:r>
            <a:r>
              <a:rPr lang="sl-SI" dirty="0"/>
              <a:t>(člani državnih reprezentanc v olimpijskih športih, </a:t>
            </a:r>
            <a:r>
              <a:rPr lang="sl-SI" dirty="0" err="1"/>
              <a:t>ind</a:t>
            </a:r>
            <a:r>
              <a:rPr lang="sl-SI" dirty="0"/>
              <a:t>. športniki, ki na državnih prvenstvih iz olimpijskih športov dosežejo 1.-5. mesto)</a:t>
            </a:r>
          </a:p>
          <a:p>
            <a:pPr marL="0" indent="0">
              <a:buNone/>
            </a:pPr>
            <a:r>
              <a:rPr lang="sl-SI" b="1" u="sng" dirty="0"/>
              <a:t>Status B</a:t>
            </a:r>
            <a:r>
              <a:rPr lang="sl-SI" b="1" dirty="0"/>
              <a:t>: + 5 točk </a:t>
            </a:r>
            <a:r>
              <a:rPr lang="sl-SI" dirty="0"/>
              <a:t>(člani drž. reprezentanc v </a:t>
            </a:r>
            <a:r>
              <a:rPr lang="sl-SI" dirty="0" err="1"/>
              <a:t>neolimpijskih</a:t>
            </a:r>
            <a:r>
              <a:rPr lang="sl-SI" dirty="0"/>
              <a:t> športih, 6.-10. mesto v olimpijskih športih, zelo perspektivni mladi športniki – </a:t>
            </a:r>
            <a:r>
              <a:rPr lang="sl-SI" dirty="0" err="1"/>
              <a:t>nac</a:t>
            </a:r>
            <a:r>
              <a:rPr lang="sl-SI" dirty="0"/>
              <a:t>. panožna športna zveza)</a:t>
            </a:r>
          </a:p>
          <a:p>
            <a:pPr marL="0" indent="0">
              <a:buNone/>
            </a:pPr>
            <a:r>
              <a:rPr lang="sl-SI" b="1" u="sng" dirty="0"/>
              <a:t>Status C</a:t>
            </a:r>
            <a:r>
              <a:rPr lang="sl-SI" dirty="0"/>
              <a:t>: redni treningi, tekmovanja v ligaškem sistemu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635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 28. marca 2024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SŠ posredujejo kandidatom potrdila o opravljenih preizkusih posebne nadarjenosti, znanja in spretnosti</a:t>
            </a:r>
          </a:p>
          <a:p>
            <a:r>
              <a:rPr lang="sl-SI" sz="2800" dirty="0"/>
              <a:t>Športne gimnazije posredujejo potrdilo o izpolnjevanju posebnih vpisnih pogojev</a:t>
            </a:r>
          </a:p>
          <a:p>
            <a:r>
              <a:rPr lang="sl-SI" sz="2800" b="1" dirty="0"/>
              <a:t>Pozor</a:t>
            </a:r>
            <a:r>
              <a:rPr lang="sl-SI" sz="2800" dirty="0"/>
              <a:t>: potrdilo o posebni nadarjenosti velja le na šoli, ki ga je izdala (izjema so športne gimnazije)</a:t>
            </a:r>
          </a:p>
        </p:txBody>
      </p:sp>
    </p:spTree>
    <p:extLst>
      <p:ext uri="{BB962C8B-B14F-4D97-AF65-F5344CB8AC3E}">
        <p14:creationId xmlns:p14="http://schemas.microsoft.com/office/powerpoint/2010/main" val="105024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 2. aprila 2024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/>
              <a:t>Rok za prijavo za vpis v 1. letnik SŠ</a:t>
            </a:r>
          </a:p>
          <a:p>
            <a:r>
              <a:rPr lang="sl-SI" sz="2800" dirty="0"/>
              <a:t>Način vpisa – še po starem (s papirnato prijavnico)??</a:t>
            </a:r>
          </a:p>
          <a:p>
            <a:r>
              <a:rPr lang="sl-SI" sz="2800" dirty="0"/>
              <a:t>Priložiti dokazila za športne gimnazije (v primeru vpisa na drugo športno </a:t>
            </a:r>
            <a:r>
              <a:rPr lang="sl-SI" sz="2800" dirty="0" err="1"/>
              <a:t>gim</a:t>
            </a:r>
            <a:r>
              <a:rPr lang="sl-SI" sz="2800" dirty="0"/>
              <a:t>.), zdravniško potrdilo (rudar, geotehnik</a:t>
            </a:r>
            <a:r>
              <a:rPr lang="sl-SI" sz="2800" b="1" dirty="0"/>
              <a:t>, umetniška gimnazija – glasbena in plesna smer</a:t>
            </a:r>
            <a:r>
              <a:rPr lang="sl-SI" sz="2800" dirty="0"/>
              <a:t>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808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8. april 2024 do 16.00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u="sng" dirty="0"/>
              <a:t>Objava številčnega stanja prijav na internetu: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Primer: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70C0"/>
                </a:solidFill>
              </a:rPr>
              <a:t>Elektrotehniško-računalniška strokovna šola in gimnazija Ljubljana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70C0"/>
                </a:solidFill>
              </a:rPr>
              <a:t>Vegova ulica 4				št. mest	št. prijav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Elektrotehnik 				84 			66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Tehnik računalništva 		112 		142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Tehniška gimnazija 			56 			50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5365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rada vsebine 3"/>
          <p:cNvGraphicFramePr>
            <a:graphicFrameLocks/>
          </p:cNvGraphicFramePr>
          <p:nvPr>
            <p:extLst/>
          </p:nvPr>
        </p:nvGraphicFramePr>
        <p:xfrm>
          <a:off x="2459066" y="1590562"/>
          <a:ext cx="7273869" cy="4545240"/>
        </p:xfrm>
        <a:graphic>
          <a:graphicData uri="http://schemas.openxmlformats.org/drawingml/2006/table">
            <a:tbl>
              <a:tblPr/>
              <a:tblGrid>
                <a:gridCol w="2424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283">
                <a:tc>
                  <a:txBody>
                    <a:bodyPr/>
                    <a:lstStyle/>
                    <a:p>
                      <a:r>
                        <a:rPr lang="sl-SI" sz="1600" dirty="0"/>
                        <a:t>št. točk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št. kandidatov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delna vsota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120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49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49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119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85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118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27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112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 dirty="0"/>
                        <a:t>117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24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136      (90 %</a:t>
                      </a:r>
                      <a:r>
                        <a:rPr lang="sl-SI" sz="1600" baseline="0" dirty="0"/>
                        <a:t> za 1. krog) </a:t>
                      </a:r>
                      <a:endParaRPr lang="sl-SI" sz="1600" dirty="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25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/>
                        <a:t>161 (151. še</a:t>
                      </a:r>
                      <a:r>
                        <a:rPr lang="sl-SI" sz="1600" b="1" baseline="0" dirty="0"/>
                        <a:t> v 1. krogu ?)</a:t>
                      </a:r>
                      <a:endParaRPr lang="sl-SI" sz="1600" b="1" dirty="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115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174             </a:t>
                      </a:r>
                      <a:r>
                        <a:rPr lang="sl-SI" sz="1600" b="1" dirty="0"/>
                        <a:t>(+točke 9.r.)</a:t>
                      </a:r>
                      <a:endParaRPr lang="sl-SI" sz="1600" dirty="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114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7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181             (+NPZ)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 dirty="0"/>
                        <a:t>113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5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186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188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111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191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194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manj od 110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196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Skupaj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196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196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/>
          </p:cNvSpPr>
          <p:nvPr/>
        </p:nvSpPr>
        <p:spPr>
          <a:xfrm>
            <a:off x="1895146" y="360609"/>
            <a:ext cx="8401707" cy="6954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sl-SI" sz="3200" dirty="0"/>
            </a:br>
            <a:r>
              <a:rPr lang="sl-SI" sz="3200" dirty="0"/>
              <a:t>Gimnazija XX – 196 prijav na 168 prostih mest </a:t>
            </a:r>
          </a:p>
        </p:txBody>
      </p:sp>
    </p:spTree>
    <p:extLst>
      <p:ext uri="{BB962C8B-B14F-4D97-AF65-F5344CB8AC3E}">
        <p14:creationId xmlns:p14="http://schemas.microsoft.com/office/powerpoint/2010/main" val="4228130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OMEJITVE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/>
              <a:t>Srednje šole imajo omejitev, kadar število vpisanih učencev preseže število razpisanih mest.</a:t>
            </a:r>
          </a:p>
          <a:p>
            <a:pPr>
              <a:buFontTx/>
              <a:buChar char="-"/>
            </a:pPr>
            <a:r>
              <a:rPr lang="sl-SI" dirty="0"/>
              <a:t>Sprejmejo najboljše (glede na št. točk iz ocen; če je na spodnji meji več kandidatov z enakim št. točk iz ocen, pogledajo še uspeh na NPZ)</a:t>
            </a:r>
          </a:p>
          <a:p>
            <a:pPr>
              <a:buFontTx/>
              <a:buChar char="-"/>
            </a:pPr>
            <a:r>
              <a:rPr lang="sl-SI" dirty="0"/>
              <a:t>V 1. krogu sprejmejo 90% učencev (glede na št. razpisanih mest), v 2. krogu še preostalih 10%</a:t>
            </a:r>
          </a:p>
        </p:txBody>
      </p:sp>
    </p:spTree>
    <p:extLst>
      <p:ext uri="{BB962C8B-B14F-4D97-AF65-F5344CB8AC3E}">
        <p14:creationId xmlns:p14="http://schemas.microsoft.com/office/powerpoint/2010/main" val="148192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KDAJ NI OMEJITVE 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Primeri:</a:t>
            </a:r>
          </a:p>
          <a:p>
            <a:r>
              <a:rPr lang="sl-SI" dirty="0"/>
              <a:t>Na 56 mest vpisanih 58 učencev </a:t>
            </a:r>
            <a:r>
              <a:rPr lang="sl-SI" dirty="0">
                <a:sym typeface="Wingdings" panose="05000000000000000000" pitchFamily="2" charset="2"/>
              </a:rPr>
              <a:t> SŠ gre lahko v omejitev, lahko pa poveča obseg vpisa za nekaj mest (zaprosi na MVI) in vpiše vse v 1. krogu, za 2. krog pa nima več prostora</a:t>
            </a:r>
          </a:p>
          <a:p>
            <a:r>
              <a:rPr lang="sl-SI" dirty="0">
                <a:sym typeface="Wingdings" panose="05000000000000000000" pitchFamily="2" charset="2"/>
              </a:rPr>
              <a:t>Na 56 mest vpisanih 56 učencev – vse vpišejo v 1. krogu in NE vpisujejo v 2. krogu</a:t>
            </a:r>
          </a:p>
          <a:p>
            <a:r>
              <a:rPr lang="sl-SI" dirty="0">
                <a:sym typeface="Wingdings" panose="05000000000000000000" pitchFamily="2" charset="2"/>
              </a:rPr>
              <a:t>Na 56 mest vpisanih 50 učencev – vse vpišejo v 1. krogu, v 2. se lahko vpišejo tisti, ki niso bili sprejeti na želene programe</a:t>
            </a:r>
          </a:p>
        </p:txBody>
      </p:sp>
    </p:spTree>
    <p:extLst>
      <p:ext uri="{BB962C8B-B14F-4D97-AF65-F5344CB8AC3E}">
        <p14:creationId xmlns:p14="http://schemas.microsoft.com/office/powerpoint/2010/main" val="253159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VRSTE SREDNJEŠOLSKEGA IZOBRAŽEVANJA</a:t>
            </a:r>
            <a:endParaRPr lang="sl-SI" sz="13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NIŽJE POKLICNO IZOBRAŽEVANJE (2 leti)</a:t>
            </a:r>
          </a:p>
          <a:p>
            <a:r>
              <a:rPr lang="sl-SI" dirty="0"/>
              <a:t>SREDNJE POKLICNO IZOBRAŽEVANJE (3 leta) </a:t>
            </a:r>
          </a:p>
          <a:p>
            <a:pPr lvl="1"/>
            <a:r>
              <a:rPr lang="sl-SI" dirty="0"/>
              <a:t>POKLICNO TEHNIŠKO IZOBRAŽEVANJE (PTI - +2 leti po 3-letni šoli)</a:t>
            </a:r>
          </a:p>
          <a:p>
            <a:r>
              <a:rPr lang="sl-SI" dirty="0"/>
              <a:t>SREDNJE STROKOVNO OZ. TEHNIŠKO IZOBRAŽEVANJE (4 leta)</a:t>
            </a:r>
          </a:p>
          <a:p>
            <a:pPr lvl="1"/>
            <a:r>
              <a:rPr lang="sl-SI" dirty="0"/>
              <a:t>MATURITETNI TEČAJ (1 leto)</a:t>
            </a:r>
          </a:p>
          <a:p>
            <a:r>
              <a:rPr lang="sl-SI" dirty="0"/>
              <a:t>GIMNAZIJA (4 leta) </a:t>
            </a:r>
          </a:p>
          <a:p>
            <a:pPr lvl="1"/>
            <a:r>
              <a:rPr lang="sl-SI" dirty="0"/>
              <a:t>POKLICNI TEČAJI (1 leto) </a:t>
            </a:r>
          </a:p>
        </p:txBody>
      </p:sp>
    </p:spTree>
    <p:extLst>
      <p:ext uri="{BB962C8B-B14F-4D97-AF65-F5344CB8AC3E}">
        <p14:creationId xmlns:p14="http://schemas.microsoft.com/office/powerpoint/2010/main" val="766368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Še nekaj datumov 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18. april – sprememba obsega vpisa (zmanjšan obseg, ukinitev programa)</a:t>
            </a:r>
          </a:p>
          <a:p>
            <a:r>
              <a:rPr lang="sl-SI" b="1" u="sng" dirty="0"/>
              <a:t>do 23. aprila – možnost prenosa prijavnic na druge šole</a:t>
            </a:r>
          </a:p>
          <a:p>
            <a:r>
              <a:rPr lang="sl-SI" dirty="0"/>
              <a:t>do 24. maja – razglas o omejitvah in povečanju obsega vpisa (več mest)</a:t>
            </a:r>
          </a:p>
          <a:p>
            <a:r>
              <a:rPr lang="sl-SI" dirty="0"/>
              <a:t>do 29. maja – obveščanje kandidatov, če imajo omejitev</a:t>
            </a:r>
          </a:p>
          <a:p>
            <a:r>
              <a:rPr lang="sl-SI" dirty="0"/>
              <a:t>14. junij – 9. razred dobi spričevala</a:t>
            </a:r>
          </a:p>
        </p:txBody>
      </p:sp>
    </p:spTree>
    <p:extLst>
      <p:ext uri="{BB962C8B-B14F-4D97-AF65-F5344CB8AC3E}">
        <p14:creationId xmlns:p14="http://schemas.microsoft.com/office/powerpoint/2010/main" val="398250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Med 17. in 21. junijem 2024 (do 14.00)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600" dirty="0"/>
              <a:t>Vpis (1. krog) – učenci prinesejo spričevala na SŠ, kamor so dali prijavo</a:t>
            </a:r>
          </a:p>
          <a:p>
            <a:r>
              <a:rPr lang="sl-SI" sz="3600" dirty="0"/>
              <a:t>V tem času se še ne ve, ali so sprejeti (na programih, kjer je omejitev vpisa)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611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21. junij 2024 do 16.00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Obveščanje neuspešnih kandidatov po pošti</a:t>
            </a:r>
          </a:p>
          <a:p>
            <a:r>
              <a:rPr lang="sl-SI" sz="3200" dirty="0"/>
              <a:t>Posredovanje podatkov o prostih mestih v drugem krogu</a:t>
            </a:r>
          </a:p>
          <a:p>
            <a:r>
              <a:rPr lang="sl-SI" sz="3200" dirty="0"/>
              <a:t>Objava rezultatov 1. kroga na spletni strani MVI – do 16.00</a:t>
            </a:r>
          </a:p>
          <a:p>
            <a:r>
              <a:rPr lang="sl-SI" sz="3200" dirty="0"/>
              <a:t>Učenci s popravnimi izpiti – izpadejo iz prvega kroga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827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 26. junija 2024 do 15.00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3000" b="1" dirty="0"/>
              <a:t>Prijava neizbranih kandidatov iz 1. kroga v SŠ (2. krog) </a:t>
            </a:r>
          </a:p>
          <a:p>
            <a:pPr marL="0" indent="0">
              <a:buNone/>
            </a:pPr>
            <a:r>
              <a:rPr lang="sl-SI" dirty="0"/>
              <a:t>Primer:</a:t>
            </a:r>
          </a:p>
          <a:p>
            <a:pPr marL="457200" indent="-457200">
              <a:buAutoNum type="arabicPeriod"/>
            </a:pPr>
            <a:r>
              <a:rPr lang="sl-SI" dirty="0">
                <a:solidFill>
                  <a:srgbClr val="0070C0"/>
                </a:solidFill>
              </a:rPr>
              <a:t>mesto: zdravstvena nega LJ, </a:t>
            </a:r>
          </a:p>
          <a:p>
            <a:pPr marL="457200" indent="-457200">
              <a:buAutoNum type="arabicPeriod"/>
            </a:pPr>
            <a:r>
              <a:rPr lang="sl-SI" dirty="0">
                <a:solidFill>
                  <a:srgbClr val="0070C0"/>
                </a:solidFill>
              </a:rPr>
              <a:t>mesto: bolničar – negovalec LJ, </a:t>
            </a:r>
          </a:p>
          <a:p>
            <a:pPr marL="457200" indent="-457200">
              <a:buAutoNum type="arabicPeriod"/>
            </a:pPr>
            <a:r>
              <a:rPr lang="sl-SI" dirty="0">
                <a:solidFill>
                  <a:srgbClr val="0070C0"/>
                </a:solidFill>
              </a:rPr>
              <a:t>mesto: zdravstvena nega NM, </a:t>
            </a:r>
          </a:p>
          <a:p>
            <a:pPr marL="457200" indent="-457200">
              <a:buAutoNum type="arabicPeriod"/>
            </a:pPr>
            <a:r>
              <a:rPr lang="sl-SI" dirty="0">
                <a:solidFill>
                  <a:srgbClr val="0070C0"/>
                </a:solidFill>
              </a:rPr>
              <a:t>mesto: … 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10. mesto: …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9497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 2. kroga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2. julij do 15.00 – objava rezultatov (omejitev) za 2. krog</a:t>
            </a:r>
          </a:p>
          <a:p>
            <a:r>
              <a:rPr lang="sl-SI" dirty="0"/>
              <a:t>do 3. julija do 14.00 – vpis kandidatov na šolo, na katero so se uvrstili v 2. krogu</a:t>
            </a:r>
          </a:p>
          <a:p>
            <a:r>
              <a:rPr lang="sl-SI" dirty="0"/>
              <a:t>4. julij do 15.00 – objava prostih mest na spletni strani MVI</a:t>
            </a:r>
          </a:p>
          <a:p>
            <a:r>
              <a:rPr lang="sl-SI" dirty="0"/>
              <a:t>do 30. avgusta – vpis na SŠ, kjer še imajo prosta mesta, morebitni prepisi</a:t>
            </a:r>
          </a:p>
          <a:p>
            <a:r>
              <a:rPr lang="sl-SI" dirty="0"/>
              <a:t>Prepisi so možni tudi kasneje, če je prosto mesto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9877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ŠTIPENDIJE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sl-SI" altLang="sl-SI" dirty="0">
                <a:hlinkClick r:id="rId3"/>
              </a:rPr>
              <a:t>www.sklad-kadri.si</a:t>
            </a:r>
            <a:r>
              <a:rPr lang="sl-SI" altLang="sl-SI" dirty="0"/>
              <a:t> </a:t>
            </a:r>
          </a:p>
          <a:p>
            <a:pPr>
              <a:defRPr/>
            </a:pPr>
            <a:r>
              <a:rPr lang="sl-SI" altLang="sl-SI" dirty="0"/>
              <a:t>Zoisova</a:t>
            </a:r>
          </a:p>
          <a:p>
            <a:pPr>
              <a:defRPr/>
            </a:pPr>
            <a:r>
              <a:rPr lang="sl-SI" altLang="sl-SI" dirty="0"/>
              <a:t>Državna (CSD)</a:t>
            </a:r>
          </a:p>
          <a:p>
            <a:pPr>
              <a:defRPr/>
            </a:pPr>
            <a:r>
              <a:rPr lang="sl-SI" altLang="sl-SI" dirty="0"/>
              <a:t>Kadrovske</a:t>
            </a:r>
          </a:p>
          <a:p>
            <a:pPr>
              <a:defRPr/>
            </a:pPr>
            <a:r>
              <a:rPr lang="sl-SI" altLang="sl-SI" dirty="0"/>
              <a:t>Štipendije za deficitarne poklice</a:t>
            </a:r>
          </a:p>
        </p:txBody>
      </p:sp>
    </p:spTree>
    <p:extLst>
      <p:ext uri="{BB962C8B-B14F-4D97-AF65-F5344CB8AC3E}">
        <p14:creationId xmlns:p14="http://schemas.microsoft.com/office/powerpoint/2010/main" val="2754671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Možnosti združevanja štipendij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sl-SI" altLang="sl-SI" dirty="0"/>
              <a:t>Kadrovska štipendija in štipendija za deficitarne poklice </a:t>
            </a:r>
            <a:r>
              <a:rPr lang="sl-SI" altLang="sl-SI" b="1" dirty="0"/>
              <a:t>se ne smeta združevati.</a:t>
            </a:r>
          </a:p>
          <a:p>
            <a:pPr marL="514350" indent="-514350">
              <a:buFontTx/>
              <a:buAutoNum type="arabicPeriod"/>
            </a:pPr>
            <a:r>
              <a:rPr lang="sl-SI" altLang="sl-SI" dirty="0"/>
              <a:t>Zoisova in državna štipendija </a:t>
            </a:r>
            <a:r>
              <a:rPr lang="sl-SI" altLang="sl-SI" b="1" dirty="0"/>
              <a:t>se s šolskim letom 2024/25 lahko združujeta </a:t>
            </a:r>
          </a:p>
          <a:p>
            <a:pPr marL="514350" indent="-514350">
              <a:buFontTx/>
              <a:buAutoNum type="arabicPeriod"/>
            </a:pPr>
            <a:r>
              <a:rPr lang="sl-SI" altLang="sl-SI" dirty="0"/>
              <a:t>Kadrovska štipendija ali štipendija za deficitarne poklice </a:t>
            </a:r>
            <a:r>
              <a:rPr lang="sl-SI" altLang="sl-SI" b="1" dirty="0"/>
              <a:t>je združljiva </a:t>
            </a:r>
            <a:r>
              <a:rPr lang="sl-SI" altLang="sl-SI" dirty="0"/>
              <a:t>z državno ali Zoisovo štipendijo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7500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Naslov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dirty="0"/>
            </a:br>
            <a:r>
              <a:rPr lang="sl-SI" altLang="sl-SI" sz="2800" b="1" dirty="0"/>
              <a:t>Višina osnovne državne štipendije </a:t>
            </a:r>
            <a:r>
              <a:rPr lang="sl-SI" altLang="sl-SI" sz="2800" dirty="0"/>
              <a:t>(kot prihodek se upošteva tudi otroški dodatek) – oddati avgusta</a:t>
            </a:r>
          </a:p>
        </p:txBody>
      </p:sp>
      <p:graphicFrame>
        <p:nvGraphicFramePr>
          <p:cNvPr id="3" name="Označba mesta vsebine 2">
            <a:extLst>
              <a:ext uri="{FF2B5EF4-FFF2-40B4-BE49-F238E27FC236}">
                <a16:creationId xmlns:a16="http://schemas.microsoft.com/office/drawing/2014/main" id="{E78D9152-4930-4A6D-B80F-EA53C088C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888899"/>
              </p:ext>
            </p:extLst>
          </p:nvPr>
        </p:nvGraphicFramePr>
        <p:xfrm>
          <a:off x="1259633" y="1772816"/>
          <a:ext cx="9601201" cy="3963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939">
                  <a:extLst>
                    <a:ext uri="{9D8B030D-6E8A-4147-A177-3AD203B41FA5}">
                      <a16:colId xmlns:a16="http://schemas.microsoft.com/office/drawing/2014/main" val="437129229"/>
                    </a:ext>
                  </a:extLst>
                </a:gridCol>
                <a:gridCol w="3067208">
                  <a:extLst>
                    <a:ext uri="{9D8B030D-6E8A-4147-A177-3AD203B41FA5}">
                      <a16:colId xmlns:a16="http://schemas.microsoft.com/office/drawing/2014/main" val="3087505249"/>
                    </a:ext>
                  </a:extLst>
                </a:gridCol>
                <a:gridCol w="2342561">
                  <a:extLst>
                    <a:ext uri="{9D8B030D-6E8A-4147-A177-3AD203B41FA5}">
                      <a16:colId xmlns:a16="http://schemas.microsoft.com/office/drawing/2014/main" val="387321769"/>
                    </a:ext>
                  </a:extLst>
                </a:gridCol>
                <a:gridCol w="2705493">
                  <a:extLst>
                    <a:ext uri="{9D8B030D-6E8A-4147-A177-3AD203B41FA5}">
                      <a16:colId xmlns:a16="http://schemas.microsoft.com/office/drawing/2014/main" val="2923877301"/>
                    </a:ext>
                  </a:extLst>
                </a:gridCol>
              </a:tblGrid>
              <a:tr h="1043098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effectLst/>
                        </a:rPr>
                        <a:t>Dohodkovni razred 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effectLst/>
                        </a:rPr>
                        <a:t>Povprečni mesečni dohodek na osebo v eurih 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Osnovna višina eurih za upravičenca do 18 let starosti 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Osnovna višina v eurih za upravičenca nad 18 let starosti 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8887941"/>
                  </a:ext>
                </a:extLst>
              </a:tr>
              <a:tr h="23842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 dirty="0">
                          <a:effectLst/>
                        </a:rPr>
                        <a:t>1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do 369,11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129,44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258,87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9583759"/>
                  </a:ext>
                </a:extLst>
              </a:tr>
              <a:tr h="44704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 dirty="0">
                          <a:effectLst/>
                        </a:rPr>
                        <a:t>2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od 369,12 do 442,94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109,01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218,01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7246447"/>
                  </a:ext>
                </a:extLst>
              </a:tr>
              <a:tr h="44704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 dirty="0">
                          <a:effectLst/>
                        </a:rPr>
                        <a:t>3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od 442,95 do 516,76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88,56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177,13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7849337"/>
                  </a:ext>
                </a:extLst>
              </a:tr>
              <a:tr h="44704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 dirty="0">
                          <a:effectLst/>
                        </a:rPr>
                        <a:t>4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od 516,77 do 652,12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68,13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136,25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5561087"/>
                  </a:ext>
                </a:extLst>
              </a:tr>
              <a:tr h="44704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 dirty="0">
                          <a:effectLst/>
                        </a:rPr>
                        <a:t>5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od 652,13 do 787,44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47,75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95,38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8623624"/>
                  </a:ext>
                </a:extLst>
              </a:tr>
              <a:tr h="44704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 dirty="0">
                          <a:effectLst/>
                        </a:rPr>
                        <a:t>6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od 787,45 do 1.008,93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35,92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71,85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9444036"/>
                  </a:ext>
                </a:extLst>
              </a:tr>
              <a:tr h="44704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 dirty="0">
                          <a:effectLst/>
                        </a:rPr>
                        <a:t>7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Od 1.008,94 do 1.218,08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31,27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</a:rPr>
                        <a:t>62,54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1105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981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slov 1"/>
          <p:cNvSpPr>
            <a:spLocks noGrp="1"/>
          </p:cNvSpPr>
          <p:nvPr>
            <p:ph type="title"/>
          </p:nvPr>
        </p:nvSpPr>
        <p:spPr>
          <a:xfrm>
            <a:off x="1852411" y="911180"/>
            <a:ext cx="8229600" cy="1219200"/>
          </a:xfrm>
        </p:spPr>
        <p:txBody>
          <a:bodyPr/>
          <a:lstStyle/>
          <a:p>
            <a:pPr eaLnBrk="1" hangingPunct="1"/>
            <a:r>
              <a:rPr lang="sl-SI" altLang="sl-SI" sz="3200" dirty="0"/>
              <a:t>Zoisove štipendije</a:t>
            </a:r>
          </a:p>
        </p:txBody>
      </p:sp>
      <p:sp>
        <p:nvSpPr>
          <p:cNvPr id="69635" name="Ograda vsebine 2"/>
          <p:cNvSpPr>
            <a:spLocks noGrp="1"/>
          </p:cNvSpPr>
          <p:nvPr>
            <p:ph idx="1"/>
          </p:nvPr>
        </p:nvSpPr>
        <p:spPr>
          <a:xfrm>
            <a:off x="1752600" y="1676400"/>
            <a:ext cx="8686800" cy="3886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endParaRPr lang="sl-SI" altLang="sl-SI" sz="2200" b="1" dirty="0"/>
          </a:p>
          <a:p>
            <a:pPr eaLnBrk="1" hangingPunct="1">
              <a:buFontTx/>
              <a:buNone/>
            </a:pPr>
            <a:endParaRPr lang="sl-SI" altLang="sl-SI" sz="2200" b="1" dirty="0"/>
          </a:p>
          <a:p>
            <a:pPr eaLnBrk="1" hangingPunct="1">
              <a:buFontTx/>
              <a:buNone/>
            </a:pPr>
            <a:r>
              <a:rPr lang="sl-SI" altLang="sl-SI" sz="2200" b="1" dirty="0"/>
              <a:t>Pogoji: IZJEMNI DOSEŽEK </a:t>
            </a:r>
            <a:r>
              <a:rPr lang="sl-SI" altLang="sl-SI" sz="2200" b="1" u="sng" dirty="0"/>
              <a:t>in</a:t>
            </a:r>
          </a:p>
          <a:p>
            <a:pPr eaLnBrk="1" hangingPunct="1"/>
            <a:r>
              <a:rPr lang="sl-SI" altLang="sl-SI" sz="2200" b="1" u="sng" dirty="0"/>
              <a:t>v zaključnem razredu OŠ povprečna ocena najmanj 4,70 </a:t>
            </a:r>
            <a:r>
              <a:rPr lang="sl-SI" altLang="sl-SI" sz="2200" b="1" dirty="0"/>
              <a:t>ALI</a:t>
            </a:r>
          </a:p>
          <a:p>
            <a:pPr eaLnBrk="1" hangingPunct="1"/>
            <a:r>
              <a:rPr lang="sl-SI" altLang="sl-SI" sz="2200" dirty="0"/>
              <a:t>v SŠ povprečna ocena najmanj 4,10 ali več </a:t>
            </a:r>
            <a:r>
              <a:rPr lang="sl-SI" altLang="sl-SI" sz="2200" b="1" dirty="0"/>
              <a:t>ALI</a:t>
            </a:r>
            <a:endParaRPr lang="sl-SI" altLang="sl-SI" sz="2200" dirty="0"/>
          </a:p>
          <a:p>
            <a:pPr eaLnBrk="1" hangingPunct="1"/>
            <a:r>
              <a:rPr lang="sl-SI" altLang="sl-SI" sz="2200" dirty="0"/>
              <a:t>zlati maturant </a:t>
            </a:r>
            <a:r>
              <a:rPr lang="sl-SI" altLang="sl-SI" sz="2200" b="1" dirty="0"/>
              <a:t>ALI</a:t>
            </a:r>
          </a:p>
          <a:p>
            <a:pPr eaLnBrk="1" hangingPunct="1"/>
            <a:r>
              <a:rPr lang="sl-SI" altLang="sl-SI" sz="2200" dirty="0"/>
              <a:t>v VŠ ali VS izobraževanju povprečna ocena najmanj 8,50 ali več </a:t>
            </a:r>
            <a:r>
              <a:rPr lang="sl-SI" altLang="sl-SI" sz="2200" b="1" dirty="0"/>
              <a:t>ALI</a:t>
            </a:r>
          </a:p>
          <a:p>
            <a:pPr eaLnBrk="1" hangingPunct="1"/>
            <a:r>
              <a:rPr lang="sl-SI" altLang="sl-SI" sz="2200" dirty="0"/>
              <a:t>uvrstitev med najboljših 5% študentov v svoji generaciji</a:t>
            </a:r>
          </a:p>
          <a:p>
            <a:pPr eaLnBrk="1" hangingPunct="1">
              <a:buFontTx/>
              <a:buNone/>
            </a:pPr>
            <a:r>
              <a:rPr lang="sl-SI" altLang="sl-SI" sz="2200" dirty="0"/>
              <a:t>Izjemni dosežki so dosežki iz znanja ali raziskovanja, razvojne dejavnosti ali umetnosti.</a:t>
            </a:r>
          </a:p>
          <a:p>
            <a:pPr eaLnBrk="1" hangingPunct="1">
              <a:buFontTx/>
              <a:buNone/>
            </a:pPr>
            <a:r>
              <a:rPr lang="sl-SI" altLang="sl-SI" sz="2200" dirty="0"/>
              <a:t>Razpis objavljen junija.</a:t>
            </a:r>
          </a:p>
        </p:txBody>
      </p:sp>
    </p:spTree>
    <p:extLst>
      <p:ext uri="{BB962C8B-B14F-4D97-AF65-F5344CB8AC3E}">
        <p14:creationId xmlns:p14="http://schemas.microsoft.com/office/powerpoint/2010/main" val="3421956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vsebine 2"/>
          <p:cNvSpPr>
            <a:spLocks noGrp="1"/>
          </p:cNvSpPr>
          <p:nvPr>
            <p:ph idx="1"/>
          </p:nvPr>
        </p:nvSpPr>
        <p:spPr>
          <a:xfrm>
            <a:off x="1893193" y="1700010"/>
            <a:ext cx="8628845" cy="386258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endParaRPr lang="sl-SI" altLang="sl-SI" sz="2200" u="sng" dirty="0"/>
          </a:p>
          <a:p>
            <a:pPr eaLnBrk="1" hangingPunct="1">
              <a:buFontTx/>
              <a:buNone/>
            </a:pPr>
            <a:endParaRPr lang="sl-SI" altLang="sl-SI" sz="2200" u="sng" dirty="0"/>
          </a:p>
          <a:p>
            <a:pPr eaLnBrk="1" hangingPunct="1">
              <a:buFontTx/>
              <a:buNone/>
            </a:pPr>
            <a:endParaRPr lang="sl-SI" altLang="sl-SI" sz="2200" u="sng" dirty="0"/>
          </a:p>
          <a:p>
            <a:pPr eaLnBrk="1" hangingPunct="1">
              <a:buFontTx/>
              <a:buNone/>
            </a:pPr>
            <a:r>
              <a:rPr lang="sl-SI" altLang="sl-SI" sz="3300" u="sng" dirty="0"/>
              <a:t>Višina osnovne Zoisove štipendije:</a:t>
            </a:r>
          </a:p>
          <a:p>
            <a:pPr eaLnBrk="1" hangingPunct="1"/>
            <a:r>
              <a:rPr lang="sl-SI" altLang="sl-SI" sz="3300" dirty="0"/>
              <a:t>dijaki </a:t>
            </a:r>
            <a:r>
              <a:rPr lang="sl-SI" altLang="sl-SI" sz="3300" b="1" dirty="0"/>
              <a:t>142,18 </a:t>
            </a:r>
            <a:r>
              <a:rPr lang="sl-SI" altLang="sl-SI" sz="3300" dirty="0"/>
              <a:t>€,</a:t>
            </a:r>
          </a:p>
          <a:p>
            <a:pPr eaLnBrk="1" hangingPunct="1"/>
            <a:r>
              <a:rPr lang="sl-SI" altLang="sl-SI" sz="3300" dirty="0"/>
              <a:t>študenti </a:t>
            </a:r>
            <a:r>
              <a:rPr lang="sl-SI" altLang="sl-SI" sz="3300" b="1" dirty="0"/>
              <a:t>165,87 </a:t>
            </a:r>
            <a:r>
              <a:rPr lang="sl-SI" altLang="sl-SI" sz="3300" dirty="0"/>
              <a:t>€,</a:t>
            </a:r>
          </a:p>
          <a:p>
            <a:pPr eaLnBrk="1" hangingPunct="1"/>
            <a:r>
              <a:rPr lang="sl-SI" altLang="sl-SI" sz="3300" dirty="0"/>
              <a:t>možnost dodatka za bivanje 94,78 €</a:t>
            </a:r>
          </a:p>
          <a:p>
            <a:pPr eaLnBrk="1" hangingPunct="1"/>
            <a:r>
              <a:rPr lang="sl-SI" altLang="sl-SI" sz="3300" dirty="0"/>
              <a:t>za izobraževanje v tujini x2.</a:t>
            </a:r>
          </a:p>
          <a:p>
            <a:pPr lvl="2" eaLnBrk="1" hangingPunct="1">
              <a:buFontTx/>
              <a:buNone/>
            </a:pPr>
            <a:endParaRPr lang="sl-SI" altLang="sl-SI" sz="3300" dirty="0"/>
          </a:p>
          <a:p>
            <a:pPr eaLnBrk="1" hangingPunct="1">
              <a:buFontTx/>
              <a:buNone/>
            </a:pPr>
            <a:endParaRPr lang="sl-SI" altLang="sl-SI" sz="2200" dirty="0"/>
          </a:p>
        </p:txBody>
      </p:sp>
      <p:sp>
        <p:nvSpPr>
          <p:cNvPr id="2867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Višina Zoisove štipendije</a:t>
            </a:r>
          </a:p>
        </p:txBody>
      </p:sp>
    </p:spTree>
    <p:extLst>
      <p:ext uri="{BB962C8B-B14F-4D97-AF65-F5344CB8AC3E}">
        <p14:creationId xmlns:p14="http://schemas.microsoft.com/office/powerpoint/2010/main" val="309980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SREDNJE POKLICNO IZOBRAŽEVANJE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dirty="0"/>
              <a:t>3-letne šole</a:t>
            </a:r>
          </a:p>
          <a:p>
            <a:r>
              <a:rPr lang="sl-SI" altLang="sl-SI" dirty="0"/>
              <a:t>Zaključi se z zaključnim izpitom</a:t>
            </a:r>
          </a:p>
          <a:p>
            <a:r>
              <a:rPr lang="sl-SI" altLang="sl-SI" dirty="0"/>
              <a:t>Nadaljevanje: poklicno-tehniško izobraževanje (PTI ali +2 – pogoji za vpis v določene programe!) ali maturitetni tečaj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7689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sl-SI" dirty="0"/>
              <a:t>Točke – po Pravilniku o dodeljevanju Zoisove štipendije</a:t>
            </a:r>
          </a:p>
        </p:txBody>
      </p:sp>
      <p:sp>
        <p:nvSpPr>
          <p:cNvPr id="7168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eaLnBrk="1" hangingPunct="1"/>
            <a:r>
              <a:rPr lang="sl-SI" altLang="sl-SI" sz="4000" dirty="0"/>
              <a:t>1.-3. mesto na državnem tekmovanju: 10 točk</a:t>
            </a:r>
          </a:p>
          <a:p>
            <a:pPr eaLnBrk="1" hangingPunct="1"/>
            <a:r>
              <a:rPr lang="sl-SI" altLang="sl-SI" sz="4000" dirty="0"/>
              <a:t>Zlato priznanje: 5 točk</a:t>
            </a:r>
          </a:p>
          <a:p>
            <a:pPr eaLnBrk="1" hangingPunct="1"/>
            <a:r>
              <a:rPr lang="sl-SI" altLang="sl-SI" sz="4000" dirty="0"/>
              <a:t>Srebrno priznanje (državno tek.): 2 točki</a:t>
            </a:r>
          </a:p>
          <a:p>
            <a:pPr eaLnBrk="1" hangingPunct="1"/>
            <a:r>
              <a:rPr lang="sl-SI" altLang="sl-SI" sz="4000" dirty="0"/>
              <a:t>Najboljša raziskovalna naloga: 10 točk</a:t>
            </a:r>
          </a:p>
          <a:p>
            <a:pPr eaLnBrk="1" hangingPunct="1"/>
            <a:r>
              <a:rPr lang="sl-SI" altLang="sl-SI" sz="4000" dirty="0"/>
              <a:t>Umetniško delo: 10 točk</a:t>
            </a:r>
          </a:p>
          <a:p>
            <a:pPr marL="0" indent="0">
              <a:buNone/>
            </a:pPr>
            <a:r>
              <a:rPr lang="sl-SI" altLang="sl-SI" sz="4000" dirty="0"/>
              <a:t>Upoštevajo se priznanja iz 8. in 9. razreda.</a:t>
            </a:r>
          </a:p>
          <a:p>
            <a:pPr marL="0" indent="0" eaLnBrk="1" hangingPunct="1">
              <a:buNone/>
            </a:pPr>
            <a:endParaRPr lang="sl-SI" altLang="sl-SI" sz="4000" dirty="0"/>
          </a:p>
          <a:p>
            <a:pPr marL="0" indent="0" eaLnBrk="1" hangingPunct="1">
              <a:buNone/>
            </a:pPr>
            <a:r>
              <a:rPr lang="sl-SI" altLang="sl-SI" sz="4000" dirty="0"/>
              <a:t>Zadnji kriterij (generacija, ki je v letošnjem šolskem letu v 1. letniku):</a:t>
            </a:r>
          </a:p>
          <a:p>
            <a:r>
              <a:rPr lang="sl-SI" sz="4000" dirty="0"/>
              <a:t>2,5 točki iz izjemnih dosežkov</a:t>
            </a:r>
          </a:p>
          <a:p>
            <a:pPr marL="0" indent="0">
              <a:buNone/>
            </a:pPr>
            <a:endParaRPr lang="sl-SI" dirty="0"/>
          </a:p>
          <a:p>
            <a:pPr eaLnBrk="1" hangingPunct="1"/>
            <a:endParaRPr lang="sl-SI" altLang="sl-SI" dirty="0"/>
          </a:p>
          <a:p>
            <a:pPr eaLnBrk="1" hangingPunct="1"/>
            <a:endParaRPr lang="sl-SI" altLang="sl-SI" dirty="0"/>
          </a:p>
          <a:p>
            <a:pPr eaLnBrk="1" hangingPunct="1"/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904957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vsebine 2"/>
          <p:cNvSpPr>
            <a:spLocks noGrp="1"/>
          </p:cNvSpPr>
          <p:nvPr>
            <p:ph idx="1"/>
          </p:nvPr>
        </p:nvSpPr>
        <p:spPr>
          <a:xfrm>
            <a:off x="1981200" y="2047740"/>
            <a:ext cx="8229600" cy="3514859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sl-SI" altLang="sl-SI" sz="2200" dirty="0"/>
          </a:p>
          <a:p>
            <a:pPr eaLnBrk="1" hangingPunct="1">
              <a:buFontTx/>
              <a:buNone/>
            </a:pPr>
            <a:endParaRPr lang="sl-SI" altLang="sl-SI" sz="2200" dirty="0"/>
          </a:p>
          <a:p>
            <a:pPr eaLnBrk="1" hangingPunct="1">
              <a:buFontTx/>
              <a:buNone/>
            </a:pPr>
            <a:r>
              <a:rPr lang="sl-SI" altLang="sl-SI" sz="2200" dirty="0"/>
              <a:t>Oddaja vloge za vsakoletno dodelitev pravice – RAZPIS</a:t>
            </a:r>
          </a:p>
          <a:p>
            <a:pPr marL="354013" lvl="1" indent="-354013">
              <a:buFont typeface="Arial" charset="0"/>
              <a:buChar char="•"/>
            </a:pPr>
            <a:r>
              <a:rPr lang="sl-SI" altLang="sl-SI" sz="2200" dirty="0"/>
              <a:t>Razpis objavljen do konca januarja 2024: </a:t>
            </a:r>
            <a:r>
              <a:rPr lang="sl-SI" altLang="sl-SI" sz="2200" b="1" dirty="0"/>
              <a:t>www.sklad-kadri.si </a:t>
            </a:r>
            <a:r>
              <a:rPr lang="sl-SI" altLang="sl-SI" sz="2200" dirty="0"/>
              <a:t>,</a:t>
            </a:r>
            <a:r>
              <a:rPr lang="sl-SI" altLang="sl-SI" sz="2200" b="1" dirty="0"/>
              <a:t>  </a:t>
            </a:r>
          </a:p>
          <a:p>
            <a:pPr marL="354013" lvl="1" indent="-354013">
              <a:buNone/>
            </a:pPr>
            <a:r>
              <a:rPr lang="sl-SI" altLang="sl-SI" sz="2200" dirty="0"/>
              <a:t>Višina štipendije: </a:t>
            </a:r>
            <a:r>
              <a:rPr lang="sl-SI" altLang="sl-SI" sz="2200" b="1" dirty="0"/>
              <a:t>118,48 €</a:t>
            </a:r>
          </a:p>
          <a:p>
            <a:pPr marL="354013" lvl="1" indent="-354013">
              <a:spcAft>
                <a:spcPts val="0"/>
              </a:spcAft>
              <a:buFont typeface="Arial" charset="0"/>
              <a:buChar char="•"/>
              <a:defRPr/>
            </a:pPr>
            <a:r>
              <a:rPr lang="sl-SI" altLang="sl-SI" sz="2200" b="1" u="sng" dirty="0"/>
              <a:t>Izbirni postopek: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sl-SI" altLang="sl-SI" sz="2200" dirty="0"/>
              <a:t>Dobijo tisti, ki so vpisani na ustrezen program in imajo boljše povprečje ocen 9. razreda in boljše povprečje ocen izbirnih predmetov v 9. razredu</a:t>
            </a:r>
          </a:p>
          <a:p>
            <a:pPr marL="354013" lvl="1" indent="-354013">
              <a:buNone/>
            </a:pPr>
            <a:endParaRPr lang="sl-SI" altLang="sl-SI" sz="2200" b="1" dirty="0"/>
          </a:p>
          <a:p>
            <a:pPr marL="354013" lvl="1" indent="-354013">
              <a:buNone/>
            </a:pPr>
            <a:endParaRPr lang="sl-SI" altLang="sl-SI" sz="2200" b="1" dirty="0"/>
          </a:p>
        </p:txBody>
      </p:sp>
      <p:sp>
        <p:nvSpPr>
          <p:cNvPr id="31747" name="Naslov 1"/>
          <p:cNvSpPr>
            <a:spLocks noGrp="1"/>
          </p:cNvSpPr>
          <p:nvPr>
            <p:ph type="title"/>
          </p:nvPr>
        </p:nvSpPr>
        <p:spPr>
          <a:xfrm>
            <a:off x="1878169" y="1021613"/>
            <a:ext cx="8229600" cy="1173162"/>
          </a:xfrm>
        </p:spPr>
        <p:txBody>
          <a:bodyPr/>
          <a:lstStyle/>
          <a:p>
            <a:r>
              <a:rPr lang="sl-SI" altLang="sl-SI" sz="3200" dirty="0">
                <a:solidFill>
                  <a:schemeClr val="tx1"/>
                </a:solidFill>
              </a:rPr>
              <a:t>Štipendije za deficitarne poklice</a:t>
            </a:r>
          </a:p>
        </p:txBody>
      </p:sp>
    </p:spTree>
    <p:extLst>
      <p:ext uri="{BB962C8B-B14F-4D97-AF65-F5344CB8AC3E}">
        <p14:creationId xmlns:p14="http://schemas.microsoft.com/office/powerpoint/2010/main" val="331943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Lanski nabor deficitarnih poklicev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spcAft>
                <a:spcPts val="0"/>
              </a:spcAft>
              <a:defRPr/>
            </a:pPr>
            <a:r>
              <a:rPr lang="sl-SI" b="1" dirty="0"/>
              <a:t>Kamnosek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Oblikovalec kovin – orodjar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 err="1"/>
              <a:t>Avtokaroserist</a:t>
            </a:r>
            <a:endParaRPr lang="sl-SI" b="1" dirty="0"/>
          </a:p>
          <a:p>
            <a:pPr>
              <a:spcAft>
                <a:spcPts val="0"/>
              </a:spcAft>
              <a:defRPr/>
            </a:pPr>
            <a:r>
              <a:rPr lang="sl-SI" b="1" dirty="0"/>
              <a:t>Pek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Slaščičar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Mesar 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Mizar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Zidar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Klepar-krovec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Pečar – pol. </a:t>
            </a:r>
            <a:r>
              <a:rPr lang="sl-SI" b="1" dirty="0" err="1"/>
              <a:t>keram</a:t>
            </a:r>
            <a:r>
              <a:rPr lang="sl-SI" b="1" dirty="0"/>
              <a:t>. oblog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Gozdar</a:t>
            </a:r>
          </a:p>
          <a:p>
            <a:pPr>
              <a:spcAft>
                <a:spcPts val="0"/>
              </a:spcAft>
              <a:defRPr/>
            </a:pPr>
            <a:endParaRPr lang="sl-SI" b="1" dirty="0"/>
          </a:p>
          <a:p>
            <a:pPr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spcAft>
                <a:spcPts val="0"/>
              </a:spcAft>
              <a:defRPr/>
            </a:pPr>
            <a:r>
              <a:rPr lang="sl-SI" b="1" dirty="0"/>
              <a:t>Tesar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Gastronom hotelir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Izvajalec </a:t>
            </a:r>
            <a:r>
              <a:rPr lang="sl-SI" dirty="0" err="1"/>
              <a:t>suhomontažne</a:t>
            </a:r>
            <a:r>
              <a:rPr lang="sl-SI" dirty="0"/>
              <a:t> gradnje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Slikopleskar-črkoslikar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Dimnikar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Tapetnik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Steklar in tehnik steklarstva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Izdelovalec kovinskih konstrukcij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Inštalater strojnih instalacij</a:t>
            </a:r>
          </a:p>
          <a:p>
            <a:pPr>
              <a:spcAft>
                <a:spcPts val="0"/>
              </a:spcAft>
              <a:defRPr/>
            </a:pPr>
            <a:endParaRPr lang="sl-SI" dirty="0"/>
          </a:p>
          <a:p>
            <a:pPr>
              <a:spcAft>
                <a:spcPts val="0"/>
              </a:spcAft>
              <a:defRPr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200661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slov 1"/>
          <p:cNvSpPr>
            <a:spLocks noGrp="1"/>
          </p:cNvSpPr>
          <p:nvPr>
            <p:ph type="title"/>
          </p:nvPr>
        </p:nvSpPr>
        <p:spPr>
          <a:xfrm>
            <a:off x="10591800" y="1"/>
            <a:ext cx="76200" cy="334963"/>
          </a:xfrm>
        </p:spPr>
        <p:txBody>
          <a:bodyPr/>
          <a:lstStyle/>
          <a:p>
            <a:pPr eaLnBrk="1" hangingPunct="1"/>
            <a:r>
              <a:rPr lang="sl-SI" altLang="sl-SI" sz="800"/>
              <a:t>*</a:t>
            </a:r>
          </a:p>
        </p:txBody>
      </p:sp>
      <p:sp>
        <p:nvSpPr>
          <p:cNvPr id="80899" name="Ograda vsebine 2"/>
          <p:cNvSpPr>
            <a:spLocks noGrp="1"/>
          </p:cNvSpPr>
          <p:nvPr>
            <p:ph idx="1"/>
          </p:nvPr>
        </p:nvSpPr>
        <p:spPr>
          <a:xfrm>
            <a:off x="1981200" y="1524000"/>
            <a:ext cx="8382000" cy="4838163"/>
          </a:xfrm>
        </p:spPr>
        <p:txBody>
          <a:bodyPr>
            <a:normAutofit fontScale="92500"/>
          </a:bodyPr>
          <a:lstStyle/>
          <a:p>
            <a:pPr eaLnBrk="1" hangingPunct="1"/>
            <a:endParaRPr lang="sl-SI" altLang="sl-SI" sz="2100" dirty="0"/>
          </a:p>
          <a:p>
            <a:pPr eaLnBrk="1" hangingPunct="1"/>
            <a:endParaRPr lang="sl-SI" altLang="sl-SI" sz="2100" dirty="0"/>
          </a:p>
          <a:p>
            <a:pPr eaLnBrk="1" hangingPunct="1"/>
            <a:r>
              <a:rPr lang="sl-SI" altLang="sl-SI" sz="2100" dirty="0"/>
              <a:t>napredovanje pri izobraževanju in uspešen zaključek izobraževanja, </a:t>
            </a:r>
          </a:p>
          <a:p>
            <a:pPr eaLnBrk="1" hangingPunct="1"/>
            <a:r>
              <a:rPr lang="sl-SI" altLang="sl-SI" sz="2100" dirty="0"/>
              <a:t>vsakoletno opravljanje enomesečne prakse pri delodajalcu,</a:t>
            </a:r>
          </a:p>
          <a:p>
            <a:pPr eaLnBrk="1" hangingPunct="1"/>
            <a:r>
              <a:rPr lang="sl-SI" altLang="sl-SI" sz="2100" dirty="0"/>
              <a:t>sprejem zaposlitve na ustrezno delovno mesto pri delodajalcu po zaključenem izobraževanju za eno leto</a:t>
            </a:r>
          </a:p>
          <a:p>
            <a:pPr eaLnBrk="1" hangingPunct="1">
              <a:buFontTx/>
              <a:buNone/>
            </a:pPr>
            <a:r>
              <a:rPr lang="sl-SI" altLang="sl-SI" sz="2100" b="1" u="sng" dirty="0"/>
              <a:t>Posebnost:</a:t>
            </a:r>
          </a:p>
          <a:p>
            <a:pPr eaLnBrk="1" hangingPunct="1"/>
            <a:r>
              <a:rPr lang="sl-SI" altLang="sl-SI" sz="2100" dirty="0"/>
              <a:t>V prvem letu štipendiranja lahko </a:t>
            </a:r>
            <a:r>
              <a:rPr lang="sl-SI" altLang="sl-SI" sz="2100" b="1" dirty="0"/>
              <a:t>po enomesečni praksi delodajalec ali štipendist odpove pogodbo o štipendiranju</a:t>
            </a:r>
            <a:r>
              <a:rPr lang="sl-SI" altLang="sl-SI" sz="2100" dirty="0"/>
              <a:t>. </a:t>
            </a:r>
          </a:p>
          <a:p>
            <a:pPr eaLnBrk="1" hangingPunct="1"/>
            <a:r>
              <a:rPr lang="sl-SI" altLang="sl-SI" sz="2100" dirty="0"/>
              <a:t>V primeru take odpovedi štipendist ni dolžan vrniti prejetega zneska štipendije delodajalcu, delodajalec pa ni dolžan vrniti prejetega zneska sofinanciranja, če štipendist uspešno zaključi letnik in napreduje v višji letnik programa.</a:t>
            </a:r>
          </a:p>
          <a:p>
            <a:pPr eaLnBrk="1" hangingPunct="1"/>
            <a:endParaRPr lang="sl-SI" altLang="sl-SI" sz="2100" dirty="0"/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2057400" y="1051775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3200" kern="0" dirty="0">
                <a:solidFill>
                  <a:prstClr val="black"/>
                </a:solidFill>
                <a:latin typeface="Calibri"/>
              </a:rPr>
              <a:t>Kadrovske štipendije - obveznosti štipendista:</a:t>
            </a:r>
          </a:p>
        </p:txBody>
      </p:sp>
    </p:spTree>
    <p:extLst>
      <p:ext uri="{BB962C8B-B14F-4D97-AF65-F5344CB8AC3E}">
        <p14:creationId xmlns:p14="http://schemas.microsoft.com/office/powerpoint/2010/main" val="132653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VAJENIŠTVO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v LJ možnost v programih zidar, kamnosek, oblikovalec kovin – orodjar, papirničar, </a:t>
            </a:r>
            <a:r>
              <a:rPr lang="sl-SI" dirty="0" err="1"/>
              <a:t>mehatronik</a:t>
            </a:r>
            <a:r>
              <a:rPr lang="sl-SI" dirty="0"/>
              <a:t> operater, klepar – krovec, </a:t>
            </a:r>
            <a:r>
              <a:rPr lang="sl-SI" dirty="0" err="1"/>
              <a:t>avtoserviser</a:t>
            </a:r>
            <a:r>
              <a:rPr lang="sl-SI" dirty="0"/>
              <a:t> in </a:t>
            </a:r>
            <a:r>
              <a:rPr lang="sl-SI" dirty="0" err="1"/>
              <a:t>avtokaroserist</a:t>
            </a:r>
            <a:endParaRPr lang="sl-SI" dirty="0"/>
          </a:p>
          <a:p>
            <a:pPr lvl="1">
              <a:defRPr/>
            </a:pPr>
            <a:r>
              <a:rPr lang="sl-SI" sz="2400" dirty="0"/>
              <a:t>vseh pet programov (razen papirničarja) se izvaja v navadni in vajeniški obliki (</a:t>
            </a:r>
            <a:r>
              <a:rPr lang="sl-SI" sz="2400" b="1" i="1" dirty="0"/>
              <a:t>obe obliki enakovredni)</a:t>
            </a:r>
          </a:p>
          <a:p>
            <a:pPr lvl="1">
              <a:defRPr/>
            </a:pPr>
            <a:r>
              <a:rPr lang="sl-SI" sz="2400" b="1" dirty="0"/>
              <a:t>polovica programa </a:t>
            </a:r>
            <a:r>
              <a:rPr lang="sl-SI" sz="2400" dirty="0"/>
              <a:t>se</a:t>
            </a:r>
            <a:r>
              <a:rPr lang="sl-SI" sz="2400" b="1" dirty="0"/>
              <a:t> </a:t>
            </a:r>
            <a:r>
              <a:rPr lang="sl-SI" sz="2400" dirty="0"/>
              <a:t>izvede </a:t>
            </a:r>
            <a:r>
              <a:rPr lang="sl-SI" sz="2400" b="1" dirty="0"/>
              <a:t>pri delodajalcu </a:t>
            </a:r>
            <a:r>
              <a:rPr lang="sl-SI" sz="2400" i="1" dirty="0"/>
              <a:t>(okvirno 56 tednov v treh letih),</a:t>
            </a:r>
          </a:p>
          <a:p>
            <a:pPr lvl="1">
              <a:defRPr/>
            </a:pPr>
            <a:r>
              <a:rPr lang="sl-SI" sz="2400" dirty="0"/>
              <a:t>vajeniška nagrada </a:t>
            </a:r>
            <a:r>
              <a:rPr lang="sl-SI" sz="2400" i="1" dirty="0"/>
              <a:t>(250 EUR v 1. l., 300 EUR v 2. l. in 400 evrov v 3. l. mesečno – </a:t>
            </a:r>
            <a:r>
              <a:rPr lang="sl-SI" sz="2400" dirty="0"/>
              <a:t>sorazmerni delež + prehrana, prevoz, terenski dodatek</a:t>
            </a:r>
            <a:r>
              <a:rPr lang="sl-SI" sz="2400" i="1" dirty="0"/>
              <a:t>) + </a:t>
            </a:r>
            <a:r>
              <a:rPr lang="sl-SI" sz="2400" dirty="0"/>
              <a:t>možnost združevanja z državno štipendijo in štipendijo za deficitarne poklice</a:t>
            </a:r>
            <a:endParaRPr lang="sl-SI" sz="2400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036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SREDNJE STROKOVNO OZ. TEHNIŠKO IZOBRAŽEVANJE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altLang="sl-SI" dirty="0"/>
              <a:t>4-letni programi</a:t>
            </a:r>
          </a:p>
          <a:p>
            <a:r>
              <a:rPr lang="sl-SI" altLang="sl-SI" dirty="0"/>
              <a:t>Zaključi se s poklicno maturo</a:t>
            </a:r>
          </a:p>
          <a:p>
            <a:r>
              <a:rPr lang="sl-SI" altLang="sl-SI" dirty="0"/>
              <a:t>Nadaljevanje: študij – višja strokovna ali visoka strokovna izobrazba prve bolonjske stopnje ALI</a:t>
            </a:r>
          </a:p>
          <a:p>
            <a:pPr>
              <a:buNone/>
            </a:pPr>
            <a:r>
              <a:rPr lang="sl-SI" altLang="sl-SI" dirty="0"/>
              <a:t>	izpit iz enega od predmetov splošne mature </a:t>
            </a:r>
            <a:r>
              <a:rPr lang="sl-SI" altLang="sl-SI" dirty="0">
                <a:sym typeface="Wingdings" panose="05000000000000000000" pitchFamily="2" charset="2"/>
              </a:rPr>
              <a:t> nekateri univerzitetni študiji</a:t>
            </a:r>
            <a:r>
              <a:rPr lang="sl-SI" altLang="sl-SI" dirty="0"/>
              <a:t> prve bolonjske stopnje – GLEJ RAZPIS: </a:t>
            </a:r>
            <a:r>
              <a:rPr lang="sl-SI" altLang="sl-SI" dirty="0">
                <a:hlinkClick r:id="rId3"/>
              </a:rPr>
              <a:t>https://portal.evs.gov.si/razpisi-za-vpis-javni-koncesionirani</a:t>
            </a:r>
            <a:r>
              <a:rPr lang="sl-SI" altLang="sl-SI" dirty="0"/>
              <a:t> </a:t>
            </a:r>
          </a:p>
          <a:p>
            <a:pPr>
              <a:buNone/>
            </a:pPr>
            <a:r>
              <a:rPr lang="sl-SI" altLang="sl-SI" dirty="0"/>
              <a:t>(POKLICNA MATURA ≠ SPLOŠNA MATURA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390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GIMNAZIJSKI PROGRAMI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l-SI" altLang="sl-SI" dirty="0"/>
              <a:t>Gimnazija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Gimnazija – športni oddelek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Klasična gimnazija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Tehniška gimnazija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Ekonomska gimnazija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Umetniška gimnazija</a:t>
            </a:r>
          </a:p>
          <a:p>
            <a:pPr>
              <a:lnSpc>
                <a:spcPct val="90000"/>
              </a:lnSpc>
              <a:buNone/>
            </a:pPr>
            <a:r>
              <a:rPr lang="sl-SI" altLang="sl-SI" sz="2000" dirty="0"/>
              <a:t>SPLOŠNA MATURA </a:t>
            </a:r>
            <a:r>
              <a:rPr lang="sl-SI" altLang="sl-SI" sz="2000" dirty="0">
                <a:sym typeface="Wingdings" panose="05000000000000000000" pitchFamily="2" charset="2"/>
              </a:rPr>
              <a:t> univerzitetni študij prve bolonjske stopnje ali enoviti magistrski študij druge bolonjske stopnje; RAZPIS: </a:t>
            </a:r>
            <a:r>
              <a:rPr lang="sl-SI" altLang="sl-SI" sz="2000" dirty="0">
                <a:sym typeface="Wingdings" panose="05000000000000000000" pitchFamily="2" charset="2"/>
                <a:hlinkClick r:id="rId3"/>
              </a:rPr>
              <a:t>https://portal.evs.gov.si/razpisi-za-vpis-javni-koncesionirani</a:t>
            </a:r>
            <a:r>
              <a:rPr lang="sl-SI" altLang="sl-SI" sz="2000" dirty="0">
                <a:sym typeface="Wingdings" panose="05000000000000000000" pitchFamily="2" charset="2"/>
              </a:rPr>
              <a:t> </a:t>
            </a:r>
            <a:endParaRPr lang="sl-SI" altLang="sl-SI" sz="20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531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POKLICNI TEČAJ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3600" dirty="0"/>
              <a:t>Pogoj: zaključen 4. letnik gimnazije ali 4. letnik srednje strokovne oz. tehniške šole</a:t>
            </a:r>
          </a:p>
          <a:p>
            <a:pPr>
              <a:lnSpc>
                <a:spcPct val="90000"/>
              </a:lnSpc>
            </a:pPr>
            <a:r>
              <a:rPr lang="sl-SI" altLang="sl-SI" sz="3600" dirty="0"/>
              <a:t>Trajanje: 1 leto </a:t>
            </a:r>
            <a:r>
              <a:rPr lang="sl-SI" altLang="sl-SI" sz="3600" dirty="0">
                <a:sym typeface="Wingdings" panose="05000000000000000000" pitchFamily="2" charset="2"/>
              </a:rPr>
              <a:t> poklicna matura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98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MATURITETNI TEČAJ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600" dirty="0"/>
              <a:t>Pogoj za vpis: zaključena 3-letna poklicna, 4-letna strokovna šola, končana </a:t>
            </a:r>
            <a:r>
              <a:rPr lang="sl-SI" altLang="sl-SI" sz="3600" dirty="0" err="1"/>
              <a:t>Waldorfska</a:t>
            </a:r>
            <a:r>
              <a:rPr lang="sl-SI" altLang="sl-SI" sz="3600" dirty="0"/>
              <a:t> gimnazija ali OŠ z izpitom na ravni 3. letnika gimnazije</a:t>
            </a:r>
          </a:p>
          <a:p>
            <a:r>
              <a:rPr lang="sl-SI" altLang="sl-SI" sz="3600" dirty="0"/>
              <a:t>Trajanje: 1 leto </a:t>
            </a:r>
            <a:r>
              <a:rPr lang="sl-SI" altLang="sl-SI" sz="3600" dirty="0">
                <a:sym typeface="Wingdings" panose="05000000000000000000" pitchFamily="2" charset="2"/>
              </a:rPr>
              <a:t> splošna matura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001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ROKOVNIK ZA VPIS V SREDNJE ŠOLE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u="sng" dirty="0"/>
              <a:t>Pomembni</a:t>
            </a:r>
            <a:r>
              <a:rPr lang="sl-SI" dirty="0"/>
              <a:t> datumi za vpis v SŠ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9763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2372</TotalTime>
  <Words>1989</Words>
  <Application>Microsoft Office PowerPoint</Application>
  <PresentationFormat>Širokozaslonsko</PresentationFormat>
  <Paragraphs>302</Paragraphs>
  <Slides>33</Slides>
  <Notes>22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8" baseType="lpstr">
      <vt:lpstr>Arial</vt:lpstr>
      <vt:lpstr>Calibri</vt:lpstr>
      <vt:lpstr>Garamond</vt:lpstr>
      <vt:lpstr>Wingdings</vt:lpstr>
      <vt:lpstr>Naravno</vt:lpstr>
      <vt:lpstr>Vpis v srednjo šolo</vt:lpstr>
      <vt:lpstr>VRSTE SREDNJEŠOLSKEGA IZOBRAŽEVANJA</vt:lpstr>
      <vt:lpstr>SREDNJE POKLICNO IZOBRAŽEVANJE</vt:lpstr>
      <vt:lpstr>VAJENIŠTVO</vt:lpstr>
      <vt:lpstr>SREDNJE STROKOVNO OZ. TEHNIŠKO IZOBRAŽEVANJE</vt:lpstr>
      <vt:lpstr>GIMNAZIJSKI PROGRAMI</vt:lpstr>
      <vt:lpstr>POKLICNI TEČAJ</vt:lpstr>
      <vt:lpstr>MATURITETNI TEČAJ</vt:lpstr>
      <vt:lpstr>ROKOVNIK ZA VPIS V SREDNJE ŠOLE</vt:lpstr>
      <vt:lpstr>15. januar 2024</vt:lpstr>
      <vt:lpstr>Možnosti informiranja</vt:lpstr>
      <vt:lpstr>Do 4. marca 2024</vt:lpstr>
      <vt:lpstr>Med 8. in 20. marcem 2024</vt:lpstr>
      <vt:lpstr>Do 28. marca 2024</vt:lpstr>
      <vt:lpstr>Do 2. aprila 2024</vt:lpstr>
      <vt:lpstr>8. april 2024 do 16.00</vt:lpstr>
      <vt:lpstr>PowerPointova predstavitev</vt:lpstr>
      <vt:lpstr>OMEJITVE</vt:lpstr>
      <vt:lpstr>KDAJ NI OMEJITVE …</vt:lpstr>
      <vt:lpstr>Še nekaj datumov …</vt:lpstr>
      <vt:lpstr>Med 17. in 21. junijem 2024 (do 14.00)</vt:lpstr>
      <vt:lpstr>21. junij 2024 do 16.00</vt:lpstr>
      <vt:lpstr>Do 26. junija 2024 do 15.00</vt:lpstr>
      <vt:lpstr>Zaključek 2. kroga</vt:lpstr>
      <vt:lpstr>ŠTIPENDIJE</vt:lpstr>
      <vt:lpstr>Možnosti združevanja štipendij</vt:lpstr>
      <vt:lpstr> Višina osnovne državne štipendije (kot prihodek se upošteva tudi otroški dodatek) – oddati avgusta</vt:lpstr>
      <vt:lpstr>Zoisove štipendije</vt:lpstr>
      <vt:lpstr>Višina Zoisove štipendije</vt:lpstr>
      <vt:lpstr>Točke – po Pravilniku o dodeljevanju Zoisove štipendije</vt:lpstr>
      <vt:lpstr>Štipendije za deficitarne poklice</vt:lpstr>
      <vt:lpstr>Lanski nabor deficitarnih poklicev</vt:lpstr>
      <vt:lpstr>*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Vpis v srednjo šolo</dc:title>
  <dc:creator>HP</dc:creator>
  <cp:lastModifiedBy>Mateja</cp:lastModifiedBy>
  <cp:revision>119</cp:revision>
  <cp:lastPrinted>2023-11-27T09:05:09Z</cp:lastPrinted>
  <dcterms:created xsi:type="dcterms:W3CDTF">2020-12-11T08:58:03Z</dcterms:created>
  <dcterms:modified xsi:type="dcterms:W3CDTF">2023-11-27T15:01:15Z</dcterms:modified>
</cp:coreProperties>
</file>