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326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8" r:id="rId13"/>
    <p:sldId id="340" r:id="rId14"/>
    <p:sldId id="339" r:id="rId15"/>
    <p:sldId id="341" r:id="rId16"/>
    <p:sldId id="342" r:id="rId17"/>
  </p:sldIdLst>
  <p:sldSz cx="9144000" cy="6858000" type="screen4x3"/>
  <p:notesSz cx="6858000" cy="9947275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1563" autoAdjust="0"/>
  </p:normalViewPr>
  <p:slideViewPr>
    <p:cSldViewPr>
      <p:cViewPr varScale="1">
        <p:scale>
          <a:sx n="60" d="100"/>
          <a:sy n="60" d="100"/>
        </p:scale>
        <p:origin x="10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90DD3-7A0D-4EFC-9668-974AFD8C6943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2EAEE-B219-4DDB-A40D-FCE8BD411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45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5186A8E7-608B-4F01-A80A-F6B83268E8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D35DE0A4-D03C-4B7B-A9F0-B218E023EAA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81F0A0C-9508-4DD2-9BB8-F00744B8144C}" type="datetimeFigureOut">
              <a:rPr lang="sl-SI"/>
              <a:pPr>
                <a:defRPr/>
              </a:pPr>
              <a:t>4. 12. 2020</a:t>
            </a:fld>
            <a:endParaRPr lang="sl-SI" dirty="0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3F28FDBE-6036-4C5B-A62E-B14489A49E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dirty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B26B51D5-9FAE-4F51-A5EE-C76424A4F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34581EE0-8B2E-4AE6-872D-055BFB5142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CFADD22B-AAB5-4B72-B6D9-F241493E9A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AD4FB9B-FF32-4EE5-8DEC-AC388C48F08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Ograda stranske slike 1">
            <a:extLst>
              <a:ext uri="{FF2B5EF4-FFF2-40B4-BE49-F238E27FC236}">
                <a16:creationId xmlns:a16="http://schemas.microsoft.com/office/drawing/2014/main" id="{16620A16-4845-401B-B817-78B43C3940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Ograda opomb 2">
            <a:extLst>
              <a:ext uri="{FF2B5EF4-FFF2-40B4-BE49-F238E27FC236}">
                <a16:creationId xmlns:a16="http://schemas.microsoft.com/office/drawing/2014/main" id="{2D20F75A-443A-49BD-933F-BA0631F984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l-SI" altLang="sl-SI"/>
              <a:t>U73, iz poskusa se sklepajo naslednji slidi</a:t>
            </a:r>
          </a:p>
        </p:txBody>
      </p:sp>
      <p:sp>
        <p:nvSpPr>
          <p:cNvPr id="76804" name="Ograda številke diapozitiva 3">
            <a:extLst>
              <a:ext uri="{FF2B5EF4-FFF2-40B4-BE49-F238E27FC236}">
                <a16:creationId xmlns:a16="http://schemas.microsoft.com/office/drawing/2014/main" id="{F48C51E6-E3B4-4545-BFEB-C3A4153B7A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9A146963-F943-4C1E-8ECB-0184F3FC23B0}" type="slidenum">
              <a:rPr lang="sl-SI" altLang="sl-SI">
                <a:latin typeface="Calibri" panose="020F0502020204030204" pitchFamily="34" charset="0"/>
              </a:rPr>
              <a:pPr/>
              <a:t>1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262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Ograda stranske slike 1">
            <a:extLst>
              <a:ext uri="{FF2B5EF4-FFF2-40B4-BE49-F238E27FC236}">
                <a16:creationId xmlns:a16="http://schemas.microsoft.com/office/drawing/2014/main" id="{16620A16-4845-401B-B817-78B43C3940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Ograda opomb 2">
            <a:extLst>
              <a:ext uri="{FF2B5EF4-FFF2-40B4-BE49-F238E27FC236}">
                <a16:creationId xmlns:a16="http://schemas.microsoft.com/office/drawing/2014/main" id="{2D20F75A-443A-49BD-933F-BA0631F984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l-SI" altLang="sl-SI"/>
              <a:t>U73, iz poskusa se sklepajo naslednji slidi</a:t>
            </a:r>
          </a:p>
        </p:txBody>
      </p:sp>
      <p:sp>
        <p:nvSpPr>
          <p:cNvPr id="76804" name="Ograda številke diapozitiva 3">
            <a:extLst>
              <a:ext uri="{FF2B5EF4-FFF2-40B4-BE49-F238E27FC236}">
                <a16:creationId xmlns:a16="http://schemas.microsoft.com/office/drawing/2014/main" id="{F48C51E6-E3B4-4545-BFEB-C3A4153B7A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9A146963-F943-4C1E-8ECB-0184F3FC23B0}" type="slidenum">
              <a:rPr lang="sl-SI" altLang="sl-SI">
                <a:latin typeface="Calibri" panose="020F0502020204030204" pitchFamily="34" charset="0"/>
              </a:rPr>
              <a:pPr/>
              <a:t>2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290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Ograda stranske slike 1">
            <a:extLst>
              <a:ext uri="{FF2B5EF4-FFF2-40B4-BE49-F238E27FC236}">
                <a16:creationId xmlns:a16="http://schemas.microsoft.com/office/drawing/2014/main" id="{16620A16-4845-401B-B817-78B43C3940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Ograda opomb 2">
            <a:extLst>
              <a:ext uri="{FF2B5EF4-FFF2-40B4-BE49-F238E27FC236}">
                <a16:creationId xmlns:a16="http://schemas.microsoft.com/office/drawing/2014/main" id="{2D20F75A-443A-49BD-933F-BA0631F984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l-SI" altLang="sl-SI"/>
              <a:t>U73, iz poskusa se sklepajo naslednji slidi</a:t>
            </a:r>
          </a:p>
        </p:txBody>
      </p:sp>
      <p:sp>
        <p:nvSpPr>
          <p:cNvPr id="76804" name="Ograda številke diapozitiva 3">
            <a:extLst>
              <a:ext uri="{FF2B5EF4-FFF2-40B4-BE49-F238E27FC236}">
                <a16:creationId xmlns:a16="http://schemas.microsoft.com/office/drawing/2014/main" id="{F48C51E6-E3B4-4545-BFEB-C3A4153B7A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9A146963-F943-4C1E-8ECB-0184F3FC23B0}" type="slidenum">
              <a:rPr lang="sl-SI" altLang="sl-SI">
                <a:latin typeface="Calibri" panose="020F0502020204030204" pitchFamily="34" charset="0"/>
              </a:rPr>
              <a:pPr/>
              <a:t>12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969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Ograda stranske slike 1">
            <a:extLst>
              <a:ext uri="{FF2B5EF4-FFF2-40B4-BE49-F238E27FC236}">
                <a16:creationId xmlns:a16="http://schemas.microsoft.com/office/drawing/2014/main" id="{16620A16-4845-401B-B817-78B43C3940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Ograda opomb 2">
            <a:extLst>
              <a:ext uri="{FF2B5EF4-FFF2-40B4-BE49-F238E27FC236}">
                <a16:creationId xmlns:a16="http://schemas.microsoft.com/office/drawing/2014/main" id="{2D20F75A-443A-49BD-933F-BA0631F984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l-SI" altLang="sl-SI"/>
              <a:t>U73, iz poskusa se sklepajo naslednji slidi</a:t>
            </a:r>
          </a:p>
        </p:txBody>
      </p:sp>
      <p:sp>
        <p:nvSpPr>
          <p:cNvPr id="76804" name="Ograda številke diapozitiva 3">
            <a:extLst>
              <a:ext uri="{FF2B5EF4-FFF2-40B4-BE49-F238E27FC236}">
                <a16:creationId xmlns:a16="http://schemas.microsoft.com/office/drawing/2014/main" id="{F48C51E6-E3B4-4545-BFEB-C3A4153B7A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9A146963-F943-4C1E-8ECB-0184F3FC23B0}" type="slidenum">
              <a:rPr lang="sl-SI" altLang="sl-SI">
                <a:latin typeface="Calibri" panose="020F0502020204030204" pitchFamily="34" charset="0"/>
              </a:rPr>
              <a:pPr/>
              <a:t>14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23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>
            <a:extLst>
              <a:ext uri="{FF2B5EF4-FFF2-40B4-BE49-F238E27FC236}">
                <a16:creationId xmlns:a16="http://schemas.microsoft.com/office/drawing/2014/main" id="{0F6A147B-F1E0-4A48-9F52-4EB157982EC2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>
              <a:extLst>
                <a:ext uri="{FF2B5EF4-FFF2-40B4-BE49-F238E27FC236}">
                  <a16:creationId xmlns:a16="http://schemas.microsoft.com/office/drawing/2014/main" id="{38A95C79-72E6-49C4-8466-AC03625CAD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>
                <a:extLst>
                  <a:ext uri="{FF2B5EF4-FFF2-40B4-BE49-F238E27FC236}">
                    <a16:creationId xmlns:a16="http://schemas.microsoft.com/office/drawing/2014/main" id="{6A50102E-2F9D-49A4-842D-E6A5625F6D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114F2EA6-8469-46BB-92CC-98B58B4D2BAC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1" name="Rectangle 2">
                  <a:extLst>
                    <a:ext uri="{FF2B5EF4-FFF2-40B4-BE49-F238E27FC236}">
                      <a16:creationId xmlns:a16="http://schemas.microsoft.com/office/drawing/2014/main" id="{F828BAE3-C79A-415A-8B5C-FB4F0B9F0F61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3">
                  <a:extLst>
                    <a:ext uri="{FF2B5EF4-FFF2-40B4-BE49-F238E27FC236}">
                      <a16:creationId xmlns:a16="http://schemas.microsoft.com/office/drawing/2014/main" id="{4787F544-7A37-4998-B821-7CE5625FDE52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29" name="Group 5">
                <a:extLst>
                  <a:ext uri="{FF2B5EF4-FFF2-40B4-BE49-F238E27FC236}">
                    <a16:creationId xmlns:a16="http://schemas.microsoft.com/office/drawing/2014/main" id="{8A75C6C1-EA75-4EA2-961C-00E39BC9C5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3377D6AB-1BDA-41E5-8562-2635750C152E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80DA9D1B-BDC2-4B4C-971E-347C2705FDEC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C20FE337-D208-47E1-A906-0EB12BDEABD3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9">
                <a:extLst>
                  <a:ext uri="{FF2B5EF4-FFF2-40B4-BE49-F238E27FC236}">
                    <a16:creationId xmlns:a16="http://schemas.microsoft.com/office/drawing/2014/main" id="{979F986F-B295-4455-8FA8-EED4D38E32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A47FE228-4B68-4E86-899C-B53036789FF9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CA8FA6BF-6409-454A-A51A-DF890820003E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B46C37CE-2AA9-4B1E-9F8C-C07200451533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F987B86-CF40-4DCC-83FA-14ED2B0FB531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44B8E90-331A-475D-B4EF-9E28BA1616F5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E0E077C-246E-4772-A658-602934D336F1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6" name="Freeform 62">
              <a:extLst>
                <a:ext uri="{FF2B5EF4-FFF2-40B4-BE49-F238E27FC236}">
                  <a16:creationId xmlns:a16="http://schemas.microsoft.com/office/drawing/2014/main" id="{02F53E36-9A28-4F53-855A-974E8664B337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E8105223-C292-4BCA-9A81-E570331E96BD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Freeform 64">
              <a:extLst>
                <a:ext uri="{FF2B5EF4-FFF2-40B4-BE49-F238E27FC236}">
                  <a16:creationId xmlns:a16="http://schemas.microsoft.com/office/drawing/2014/main" id="{4493F098-F484-4116-881C-40D35CD43C29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66">
              <a:extLst>
                <a:ext uri="{FF2B5EF4-FFF2-40B4-BE49-F238E27FC236}">
                  <a16:creationId xmlns:a16="http://schemas.microsoft.com/office/drawing/2014/main" id="{42191408-EFC9-4ABB-BC2B-7FE1098116FD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67">
              <a:extLst>
                <a:ext uri="{FF2B5EF4-FFF2-40B4-BE49-F238E27FC236}">
                  <a16:creationId xmlns:a16="http://schemas.microsoft.com/office/drawing/2014/main" id="{1209BAAE-EEB1-4531-AC71-B0CE2DCFCB73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7178EF18-2C9D-455E-B548-9228C2A82A72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FA3EBFC5-38F1-439E-88D7-556C3BCDD37F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A73C3C36-CE30-413D-AAF4-6AF4CF95DE58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B67376DC-4BA1-4943-8580-C1F286162551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ED34F080-789F-46EA-B59A-8ACA579E5902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Freeform 75">
              <a:extLst>
                <a:ext uri="{FF2B5EF4-FFF2-40B4-BE49-F238E27FC236}">
                  <a16:creationId xmlns:a16="http://schemas.microsoft.com/office/drawing/2014/main" id="{2C6DF9C6-82F0-4DA2-9C39-4D32896754F5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40788EFD-DF35-438C-BEBF-F40B83030FD4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1BDCEF4F-706E-47A8-A1DD-C46B2C7914EA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B4C118DC-64CE-42F5-A1DF-01DF1F40CFF2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E0876174-E53A-47D4-88A8-2F2CC5A18CDB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CBADE7E9-32F2-4D69-80BA-B255666C5A85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6B87C862-A561-4701-BEDE-5B8D1DDB5860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7F44C945-67EC-4C0F-A157-FD0A069F9F77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3CEE16B0-B937-401D-9EB6-26226FF94D5C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B55AA49E-1E1A-42AA-B036-55F212D4E0DB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Freeform 85">
              <a:extLst>
                <a:ext uri="{FF2B5EF4-FFF2-40B4-BE49-F238E27FC236}">
                  <a16:creationId xmlns:a16="http://schemas.microsoft.com/office/drawing/2014/main" id="{E1F2A0CC-637A-45E4-B9B7-2FC4A3965B73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Freeform 86">
              <a:extLst>
                <a:ext uri="{FF2B5EF4-FFF2-40B4-BE49-F238E27FC236}">
                  <a16:creationId xmlns:a16="http://schemas.microsoft.com/office/drawing/2014/main" id="{7F12F2C3-7010-4BE4-A8A1-9F947711D400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C4806298-E42B-41CA-925F-A0488B8C3E10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018AD39-E68A-4725-9572-D73BD496BBD5}"/>
              </a:ext>
            </a:extLst>
          </p:cNvPr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9D6271-5ED0-4DC5-B1A7-054AE907766A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C827677-6DB3-40A9-92E1-ABF2423CE0F8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7" name="Date Placeholder 3">
            <a:extLst>
              <a:ext uri="{FF2B5EF4-FFF2-40B4-BE49-F238E27FC236}">
                <a16:creationId xmlns:a16="http://schemas.microsoft.com/office/drawing/2014/main" id="{FE3766C7-41E1-4E69-A663-E8085AA4E7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F76E5D83-311A-4CDD-87D5-75DB775BE81B}" type="datetimeFigureOut">
              <a:rPr lang="sl-SI"/>
              <a:pPr>
                <a:defRPr/>
              </a:pPr>
              <a:t>4. 12. 2020</a:t>
            </a:fld>
            <a:endParaRPr lang="sl-SI" dirty="0"/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3AA4A04C-9108-45DD-B530-C73BBA8E2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 dirty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9" name="Slide Number Placeholder 5">
            <a:extLst>
              <a:ext uri="{FF2B5EF4-FFF2-40B4-BE49-F238E27FC236}">
                <a16:creationId xmlns:a16="http://schemas.microsoft.com/office/drawing/2014/main" id="{19B66BF2-1433-4B25-886B-8DC3F581C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A881F7C-9CE0-4FF6-BC0C-1BF5B079237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785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BA2FF-A1C3-4BB3-A4FB-F4CF5A565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458E2-B9CD-4961-9F2D-FA85E5CF2C26}" type="datetimeFigureOut">
              <a:rPr lang="sl-SI"/>
              <a:pPr>
                <a:defRPr/>
              </a:pPr>
              <a:t>4. 12. 2020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C1969-1057-4AC5-AB44-08D85E0FB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19953-1317-472B-892F-2E80F9013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216BA-1218-4D61-A920-F599173E069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1783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7E79E-27F1-4188-8987-F6C1A078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2B9D5-8AB0-49EA-B266-70FAB5546FF9}" type="datetimeFigureOut">
              <a:rPr lang="sl-SI"/>
              <a:pPr>
                <a:defRPr/>
              </a:pPr>
              <a:t>4. 12. 2020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E9B4C-C534-42CC-9C47-C95FB1CAD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00E6-5397-4F38-9A0D-0C65A5006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88952-90E0-496E-BCAC-AAE8DA5B4B8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7090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87A32-378F-4077-BB4B-2239AA085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EC735-DB7E-4A7A-9A8E-BF6BC2B3732B}" type="datetimeFigureOut">
              <a:rPr lang="sl-SI"/>
              <a:pPr>
                <a:defRPr/>
              </a:pPr>
              <a:t>4. 12. 2020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6B962-6446-4446-AA30-C84E900B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7CE2F-D482-432E-B7CF-F071109E8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B4236-B802-4BFE-858A-18102AF1F54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56112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22156-9330-4C96-BB89-32170CD40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3EE7-8566-40C8-91FF-097F47B1567C}" type="datetimeFigureOut">
              <a:rPr lang="sl-SI"/>
              <a:pPr>
                <a:defRPr/>
              </a:pPr>
              <a:t>4. 12. 2020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FBC16-F612-4DC7-9465-7BB5D4D70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3F5B6-A510-4133-94DF-6387F364A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DA723-9EA9-48C0-AFBF-34A684E8024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6708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FDDB80-770F-4D45-80D3-5583E583C90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3806-95D2-45AB-85BA-FF625236100D}" type="datetimeFigureOut">
              <a:rPr lang="sl-SI"/>
              <a:pPr>
                <a:defRPr/>
              </a:pPr>
              <a:t>4. 12. 2020</a:t>
            </a:fld>
            <a:endParaRPr lang="sl-S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2F828C-F948-4F27-9DB7-624A4333BF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BA78B7-7815-47C9-A8C4-E977812BE8A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7D9D64C-81D8-430A-B617-74E0C8EB835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7154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CE31026-40C8-45DA-B48B-EA7AD557A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DD238-F114-4318-A796-A04A0E52CE74}" type="datetimeFigureOut">
              <a:rPr lang="sl-SI"/>
              <a:pPr>
                <a:defRPr/>
              </a:pPr>
              <a:t>4. 12. 2020</a:t>
            </a:fld>
            <a:endParaRPr lang="sl-SI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789C1D3-EAFB-4344-880C-1D2AE6DD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9B2932F-A680-4903-B89B-77FBFC359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D63DD-5230-4711-B4D3-996F7AFA8C9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93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71527CA-D889-4035-8CBE-93CF38ECD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ACDA9-BC4A-4605-B33C-328835DB9B08}" type="datetimeFigureOut">
              <a:rPr lang="sl-SI"/>
              <a:pPr>
                <a:defRPr/>
              </a:pPr>
              <a:t>4. 12. 2020</a:t>
            </a:fld>
            <a:endParaRPr lang="sl-SI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2DD18D9-DF14-487A-B363-E32D509FE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3489FB7-2349-4B2E-AF80-417048C78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C54CD-9BE6-4214-AAFA-5CF5F8F4A4F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5866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3FE5D2C-A59F-4C71-85DF-EB862888A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028D5-0AE4-4990-A492-86028B52DD1B}" type="datetimeFigureOut">
              <a:rPr lang="sl-SI"/>
              <a:pPr>
                <a:defRPr/>
              </a:pPr>
              <a:t>4. 12. 2020</a:t>
            </a:fld>
            <a:endParaRPr lang="sl-SI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F7AA6BF-44E4-42FA-8C48-D1058AA5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2FCC28A-9DB7-4C20-B18B-CBCCDB2F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79D84-CB8B-4AEC-BCB2-CDB4CBEF514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4848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>
            <a:extLst>
              <a:ext uri="{FF2B5EF4-FFF2-40B4-BE49-F238E27FC236}">
                <a16:creationId xmlns:a16="http://schemas.microsoft.com/office/drawing/2014/main" id="{5B71D26A-8D3F-4804-A83F-78DFFE438714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>
              <a:extLst>
                <a:ext uri="{FF2B5EF4-FFF2-40B4-BE49-F238E27FC236}">
                  <a16:creationId xmlns:a16="http://schemas.microsoft.com/office/drawing/2014/main" id="{A7F28D8A-0483-45FC-BAA7-3974DE5795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>
                <a:extLst>
                  <a:ext uri="{FF2B5EF4-FFF2-40B4-BE49-F238E27FC236}">
                    <a16:creationId xmlns:a16="http://schemas.microsoft.com/office/drawing/2014/main" id="{A24F9C94-3F3C-4216-9B22-1BB3C40CCB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D33703D-21F1-4060-9FE4-C50ADFDF5FE6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2">
                  <a:extLst>
                    <a:ext uri="{FF2B5EF4-FFF2-40B4-BE49-F238E27FC236}">
                      <a16:creationId xmlns:a16="http://schemas.microsoft.com/office/drawing/2014/main" id="{E9D4F46E-4502-4C61-BB12-8FFF6AAA0CFA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D8C58A09-C288-4886-A71D-8483ED67F58C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5">
                <a:extLst>
                  <a:ext uri="{FF2B5EF4-FFF2-40B4-BE49-F238E27FC236}">
                    <a16:creationId xmlns:a16="http://schemas.microsoft.com/office/drawing/2014/main" id="{37512FE5-A504-4F28-BCF9-72E84C7E32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57C905A8-757E-4474-86BB-03194886D8CD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D0BDC9C2-8A5B-4D70-B5E9-D9617BD7786A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E5C93ABE-BBCB-4F12-AC01-864C9CF3F788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1" name="Group 9">
                <a:extLst>
                  <a:ext uri="{FF2B5EF4-FFF2-40B4-BE49-F238E27FC236}">
                    <a16:creationId xmlns:a16="http://schemas.microsoft.com/office/drawing/2014/main" id="{5483B461-175B-4C11-B9A8-869075C821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26AFF3D1-B0EB-4BDA-BFAE-845E1700D637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152BA2D-ACCB-4BF8-A8E1-FC784DA5EA80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E91B829-05B1-492A-AD59-88A893FA84D3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0F727C9-0032-4B68-9854-D5ED137F93A3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D52E92A-DAD8-49BA-99F4-CD83ADEE849F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C2CE900-30A8-4884-A421-C1AC8B25AEFB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891F181D-EA66-45A9-B148-50D3CF29F6E5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54FD9B3E-3A41-48B1-9629-E3A864465A8E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C76B1D05-27FB-44CF-8BA9-C95268F56747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24FDD28C-A864-404A-8B67-92BD1DA807A8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DD3CC276-71D9-4176-BFF7-47F74EE3833A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362B1117-73AA-440F-B1F8-D81CF5C4DF1C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5F7C7924-B21B-4635-BEFF-9DB4906FADDB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30874B9B-D3F0-4783-B262-C935BC7AC704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7BE54143-01AF-4724-B449-15C93DED6F48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18DDFA14-6C5F-4917-9511-5AA8490FE9F0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Freeform 75">
              <a:extLst>
                <a:ext uri="{FF2B5EF4-FFF2-40B4-BE49-F238E27FC236}">
                  <a16:creationId xmlns:a16="http://schemas.microsoft.com/office/drawing/2014/main" id="{7E49DB0F-2733-405C-9020-3808E0F1AFC9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B2C93160-5BF4-4831-A4E7-A9DF0BEEC08B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60AF758A-3BB8-4D73-88EF-32BE9542B054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96BF0BB6-CF3C-43A4-AD2F-1338DD389B94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2C610180-EACB-42E6-9B8A-D74FB6149E21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2CFCC63B-B49D-4E0B-94D1-E783D3D15D7B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2B86D3E3-F4C7-4390-97D9-8BBD125FCBAE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75B6B5BB-B5DD-4AF4-9834-5F9B47C32095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C1BEEC9B-0E55-4118-95EF-890EE18EAD7B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A2AC380D-E3C9-4A46-B418-536DB02797D5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Freeform 85">
              <a:extLst>
                <a:ext uri="{FF2B5EF4-FFF2-40B4-BE49-F238E27FC236}">
                  <a16:creationId xmlns:a16="http://schemas.microsoft.com/office/drawing/2014/main" id="{97E39509-4040-424A-8888-CDF2D44D015B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Freeform 86">
              <a:extLst>
                <a:ext uri="{FF2B5EF4-FFF2-40B4-BE49-F238E27FC236}">
                  <a16:creationId xmlns:a16="http://schemas.microsoft.com/office/drawing/2014/main" id="{FEA925B8-B3A5-4371-A18A-C4A55DE6C0AA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ED8802B7-33B2-4A92-B246-B13189F5E328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2624470-386D-4347-891D-7A21285BA7B4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C7E9D81-BFFC-479B-9E0F-061C297F542A}"/>
              </a:ext>
            </a:extLst>
          </p:cNvPr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2C86F2-F41E-430F-ACC0-98AAE7360345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8" name="Date Placeholder 4">
            <a:extLst>
              <a:ext uri="{FF2B5EF4-FFF2-40B4-BE49-F238E27FC236}">
                <a16:creationId xmlns:a16="http://schemas.microsoft.com/office/drawing/2014/main" id="{EC4B0A32-F2A1-476B-BBCD-F28A11B17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2979D-B36F-4A19-9C0C-45407E030788}" type="datetimeFigureOut">
              <a:rPr lang="sl-SI"/>
              <a:pPr>
                <a:defRPr/>
              </a:pPr>
              <a:t>4. 12. 2020</a:t>
            </a:fld>
            <a:endParaRPr lang="sl-SI" dirty="0"/>
          </a:p>
        </p:txBody>
      </p:sp>
      <p:sp>
        <p:nvSpPr>
          <p:cNvPr id="49" name="Slide Number Placeholder 6">
            <a:extLst>
              <a:ext uri="{FF2B5EF4-FFF2-40B4-BE49-F238E27FC236}">
                <a16:creationId xmlns:a16="http://schemas.microsoft.com/office/drawing/2014/main" id="{01F172A7-35FA-46C0-8424-8E82778E81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4A2150-4005-4FB2-93A4-3F25462C2B2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0" name="Footer Placeholder 5">
            <a:extLst>
              <a:ext uri="{FF2B5EF4-FFF2-40B4-BE49-F238E27FC236}">
                <a16:creationId xmlns:a16="http://schemas.microsoft.com/office/drawing/2014/main" id="{114274D2-F0A1-43B3-B08E-A6E29E963FF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285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>
            <a:extLst>
              <a:ext uri="{FF2B5EF4-FFF2-40B4-BE49-F238E27FC236}">
                <a16:creationId xmlns:a16="http://schemas.microsoft.com/office/drawing/2014/main" id="{4E3336F8-B56B-42BA-A6A0-340A64E9B224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>
              <a:extLst>
                <a:ext uri="{FF2B5EF4-FFF2-40B4-BE49-F238E27FC236}">
                  <a16:creationId xmlns:a16="http://schemas.microsoft.com/office/drawing/2014/main" id="{11392A8E-FC53-443C-B071-ED8FD4E9B6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>
                <a:extLst>
                  <a:ext uri="{FF2B5EF4-FFF2-40B4-BE49-F238E27FC236}">
                    <a16:creationId xmlns:a16="http://schemas.microsoft.com/office/drawing/2014/main" id="{1C36461D-D6FD-4894-BBFD-8BCA352A0A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C8C1E10B-FC44-4E13-B341-2A3909A46E98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2">
                  <a:extLst>
                    <a:ext uri="{FF2B5EF4-FFF2-40B4-BE49-F238E27FC236}">
                      <a16:creationId xmlns:a16="http://schemas.microsoft.com/office/drawing/2014/main" id="{E7A4BF38-B7F1-4B60-BC17-CCE87251B89A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321017C5-054D-4A9D-8CD8-BDC8CB670A73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5">
                <a:extLst>
                  <a:ext uri="{FF2B5EF4-FFF2-40B4-BE49-F238E27FC236}">
                    <a16:creationId xmlns:a16="http://schemas.microsoft.com/office/drawing/2014/main" id="{71ACF044-81B4-4B7C-AB50-D468AA75D7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DDAB1A26-718F-4A24-AD11-8E8A5CB29AF8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4FD69CC-45EC-415A-8DB9-A004A3A1A313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181993B1-9257-44F1-853C-9D0626165E4B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1" name="Group 9">
                <a:extLst>
                  <a:ext uri="{FF2B5EF4-FFF2-40B4-BE49-F238E27FC236}">
                    <a16:creationId xmlns:a16="http://schemas.microsoft.com/office/drawing/2014/main" id="{71E6D61F-95BB-4E76-BBF2-BA22FEE282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9602E11-EC8C-4944-BD73-7C45DE7043B7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DDEE4C4-9276-4EE5-BF5E-5BB43087B773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CF2A9A4E-D28A-48F5-A056-2F1ED62E1E4C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FA869F7-1804-4804-8061-3E1C22B52BD7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CCD6D97-5394-4D9B-B259-A4AB3ABE52E7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14AD52F-F39D-4155-88E8-9F5667D320C5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2F96427B-08F2-4DA1-BF87-5902D78C0F8B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91335640-84D7-45FA-AC88-22C73935B110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A8ECEF00-6985-4FBA-A675-22CB59F0A284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90D63669-D499-4FCC-B269-D1947EB9A38C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84E7A51F-3577-41C6-9B44-52A7C45E1DC4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103C7308-C485-40E6-87F1-6B1E27F177DA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67A1694B-4867-403B-BB06-2BC2F305D0D1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E52CE455-3A14-4B69-9976-62EA4456F0CE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FF63DBC9-757A-45A8-8258-31508526CB7A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A5F7777E-DC16-4ACD-8477-360AC4444C34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Freeform 75">
              <a:extLst>
                <a:ext uri="{FF2B5EF4-FFF2-40B4-BE49-F238E27FC236}">
                  <a16:creationId xmlns:a16="http://schemas.microsoft.com/office/drawing/2014/main" id="{0B5AE7B0-9A82-481B-8780-9688F1934BAE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690EEFE2-307C-4653-A4AF-AD85B9AB5584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B824765B-F52A-487E-A972-FD1A3CA7BE19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52FEC84A-EDAC-49EC-99E8-2333B8196FA5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ABB7618C-C3F2-4401-AD1F-23444DBD5B81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213F8076-174A-4023-B379-B00A3B6D7AC7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71825ECD-CC53-435C-8111-AD9AFD30323A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07E195C5-30C0-4829-8041-D8F9B10545E2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E79791BF-64F4-4D5B-AC51-15D68E7AB119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BFAFA331-69E9-4DF0-BF05-31CA7E1ADD58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Freeform 85">
              <a:extLst>
                <a:ext uri="{FF2B5EF4-FFF2-40B4-BE49-F238E27FC236}">
                  <a16:creationId xmlns:a16="http://schemas.microsoft.com/office/drawing/2014/main" id="{9C74D9DC-3847-4344-8CAA-FB8703F154EB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Freeform 86">
              <a:extLst>
                <a:ext uri="{FF2B5EF4-FFF2-40B4-BE49-F238E27FC236}">
                  <a16:creationId xmlns:a16="http://schemas.microsoft.com/office/drawing/2014/main" id="{C3B16601-48DB-4026-88CB-42920B42B2AF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C852DAD6-159F-4F84-8F91-D6C8489409B8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5525C47-5F67-4440-B9F3-97D684ABE109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DF187C5-FB2E-4ED2-A0E0-BAC39710C4D2}"/>
              </a:ext>
            </a:extLst>
          </p:cNvPr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9824CB9-01C8-4B53-96D7-F02D1B8F0368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dirty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8" name="Date Placeholder 4">
            <a:extLst>
              <a:ext uri="{FF2B5EF4-FFF2-40B4-BE49-F238E27FC236}">
                <a16:creationId xmlns:a16="http://schemas.microsoft.com/office/drawing/2014/main" id="{3DE2A627-B55C-4CA5-93FC-36ED36A0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A2F9F-0098-4276-A854-FB57BEB7B3E6}" type="datetimeFigureOut">
              <a:rPr lang="sl-SI"/>
              <a:pPr>
                <a:defRPr/>
              </a:pPr>
              <a:t>4. 12. 2020</a:t>
            </a:fld>
            <a:endParaRPr lang="sl-SI" dirty="0"/>
          </a:p>
        </p:txBody>
      </p:sp>
      <p:sp>
        <p:nvSpPr>
          <p:cNvPr id="49" name="Footer Placeholder 5">
            <a:extLst>
              <a:ext uri="{FF2B5EF4-FFF2-40B4-BE49-F238E27FC236}">
                <a16:creationId xmlns:a16="http://schemas.microsoft.com/office/drawing/2014/main" id="{D9382B6E-9454-404E-B7BE-82FD19D66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0" name="Slide Number Placeholder 6">
            <a:extLst>
              <a:ext uri="{FF2B5EF4-FFF2-40B4-BE49-F238E27FC236}">
                <a16:creationId xmlns:a16="http://schemas.microsoft.com/office/drawing/2014/main" id="{65C12B73-6A9B-462D-9F55-8F28FED32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DBDCE-1180-4134-8F53-8AF7F647C1B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1277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>
            <a:extLst>
              <a:ext uri="{FF2B5EF4-FFF2-40B4-BE49-F238E27FC236}">
                <a16:creationId xmlns:a16="http://schemas.microsoft.com/office/drawing/2014/main" id="{EC5C1A9F-43C7-4977-86B8-9684B74D3F6C}"/>
              </a:ext>
            </a:extLst>
          </p:cNvPr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>
              <a:extLst>
                <a:ext uri="{FF2B5EF4-FFF2-40B4-BE49-F238E27FC236}">
                  <a16:creationId xmlns:a16="http://schemas.microsoft.com/office/drawing/2014/main" id="{83ADCE8A-6B4E-4337-8353-17C4DD76DA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>
                <a:extLst>
                  <a:ext uri="{FF2B5EF4-FFF2-40B4-BE49-F238E27FC236}">
                    <a16:creationId xmlns:a16="http://schemas.microsoft.com/office/drawing/2014/main" id="{58A621C1-0064-46AC-B95F-BB4A021A21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0E220F85-8CA4-40F7-A755-319F9CDD9E3F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4" name="Rectangle 2">
                  <a:extLst>
                    <a:ext uri="{FF2B5EF4-FFF2-40B4-BE49-F238E27FC236}">
                      <a16:creationId xmlns:a16="http://schemas.microsoft.com/office/drawing/2014/main" id="{F02CE3DA-683C-4A13-9D24-A92FA1CBA148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5" name="Rectangle 3">
                  <a:extLst>
                    <a:ext uri="{FF2B5EF4-FFF2-40B4-BE49-F238E27FC236}">
                      <a16:creationId xmlns:a16="http://schemas.microsoft.com/office/drawing/2014/main" id="{7D5A71EE-B2D0-4FE5-86F3-D2E7C7266C6F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59" name="Group 5">
                <a:extLst>
                  <a:ext uri="{FF2B5EF4-FFF2-40B4-BE49-F238E27FC236}">
                    <a16:creationId xmlns:a16="http://schemas.microsoft.com/office/drawing/2014/main" id="{BAD154E9-F25B-431B-9273-2E407F411B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7B5DA509-D32A-4341-9606-ED5A9E48BE1C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5844A69D-BDB3-4394-BC64-AE4FAB9D496B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20142C2E-09BB-4010-B0F6-9EF2DD90EA59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60" name="Group 9">
                <a:extLst>
                  <a:ext uri="{FF2B5EF4-FFF2-40B4-BE49-F238E27FC236}">
                    <a16:creationId xmlns:a16="http://schemas.microsoft.com/office/drawing/2014/main" id="{D5C42631-F602-48DB-8637-6552DE5270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F9A17D2A-7291-495A-A327-B123841F7A04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E9AA905E-BC99-4D78-A2B1-65F0A8FA663F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4D754A68-960A-4EC2-9F0D-1FF3C4D276E8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1476A666-5498-4386-94A7-1D3A4CBC2FD9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1851E816-4057-461A-99C3-B63651297821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58CBB427-91BE-4659-B544-C843E180F1BE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74DA3E8E-6E0B-46D2-A191-1A826296E473}"/>
                </a:ext>
              </a:extLst>
            </p:cNvPr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4296001-287D-44AC-8FE7-CAE20E6D5921}"/>
                </a:ext>
              </a:extLst>
            </p:cNvPr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D3E02F2-A5E4-4C3D-9A67-0DCF17573133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3783875B-3CF0-4D28-90BC-04904F016F54}"/>
                </a:ext>
              </a:extLst>
            </p:cNvPr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AB3D617-E11F-43D3-B3DA-B28A137A98D9}"/>
                </a:ext>
              </a:extLst>
            </p:cNvPr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15F02603-5598-4FB5-B269-358DAC5C2C9E}"/>
                </a:ext>
              </a:extLst>
            </p:cNvPr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07D701E1-CF77-470F-BB48-8C0640F936FA}"/>
                </a:ext>
              </a:extLst>
            </p:cNvPr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6D4A7D8D-5850-48F5-A37A-277EF3CF1C52}"/>
                </a:ext>
              </a:extLst>
            </p:cNvPr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38C45F30-0D55-4282-BF09-740A79AEBE93}"/>
                </a:ext>
              </a:extLst>
            </p:cNvPr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409ECABA-8B0B-4058-8D38-23A27FD38928}"/>
                </a:ext>
              </a:extLst>
            </p:cNvPr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859A9AA1-7683-4F1F-B576-3241067C1E85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0B0FA13F-2778-4742-9052-243796B43E2F}"/>
                </a:ext>
              </a:extLst>
            </p:cNvPr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8AC9257F-4471-478E-83B6-7E1CF1D390AB}"/>
                </a:ext>
              </a:extLst>
            </p:cNvPr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8" name="Hexagon 57">
              <a:extLst>
                <a:ext uri="{FF2B5EF4-FFF2-40B4-BE49-F238E27FC236}">
                  <a16:creationId xmlns:a16="http://schemas.microsoft.com/office/drawing/2014/main" id="{629AAA04-7C09-468E-9D65-DBFBFDD2AA76}"/>
                </a:ext>
              </a:extLst>
            </p:cNvPr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9" name="Hexagon 58">
              <a:extLst>
                <a:ext uri="{FF2B5EF4-FFF2-40B4-BE49-F238E27FC236}">
                  <a16:creationId xmlns:a16="http://schemas.microsoft.com/office/drawing/2014/main" id="{605705AD-F73E-4464-B9F0-5312F84A2363}"/>
                </a:ext>
              </a:extLst>
            </p:cNvPr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424D2B22-EBBF-4854-B740-8411547CF68E}"/>
                </a:ext>
              </a:extLst>
            </p:cNvPr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6023FBF9-137D-4180-B8A9-4BAD6ED3E461}"/>
                </a:ext>
              </a:extLst>
            </p:cNvPr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6" name="Hexagon 95">
              <a:extLst>
                <a:ext uri="{FF2B5EF4-FFF2-40B4-BE49-F238E27FC236}">
                  <a16:creationId xmlns:a16="http://schemas.microsoft.com/office/drawing/2014/main" id="{FF03E076-5FEB-42B5-90F3-78A979F9F225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7" name="Hexagon 96">
              <a:extLst>
                <a:ext uri="{FF2B5EF4-FFF2-40B4-BE49-F238E27FC236}">
                  <a16:creationId xmlns:a16="http://schemas.microsoft.com/office/drawing/2014/main" id="{C33B7C19-050E-44BF-BBF0-1132073856A4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8" name="Hexagon 97">
              <a:extLst>
                <a:ext uri="{FF2B5EF4-FFF2-40B4-BE49-F238E27FC236}">
                  <a16:creationId xmlns:a16="http://schemas.microsoft.com/office/drawing/2014/main" id="{9D9F9ECB-90AA-461B-BA8D-3124BE9956C2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FD315784-F83D-4DBF-9A81-DB9B84B66842}"/>
                </a:ext>
              </a:extLst>
            </p:cNvPr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2087FEBA-EE2E-4ADB-A113-F307437E92ED}"/>
                </a:ext>
              </a:extLst>
            </p:cNvPr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74A7D978-2902-426F-8A4A-5F858B89645A}"/>
              </a:ext>
            </a:extLst>
          </p:cNvPr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8FCBD13-450A-4818-B414-B07E5E32E236}"/>
              </a:ext>
            </a:extLst>
          </p:cNvPr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CB38F90-C185-41D7-9ACD-A37CFE7BCAEA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0" name="Title Placeholder 1">
            <a:extLst>
              <a:ext uri="{FF2B5EF4-FFF2-40B4-BE49-F238E27FC236}">
                <a16:creationId xmlns:a16="http://schemas.microsoft.com/office/drawing/2014/main" id="{D888BD7D-948F-4514-981C-CF42B331243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1031" name="Text Placeholder 2">
            <a:extLst>
              <a:ext uri="{FF2B5EF4-FFF2-40B4-BE49-F238E27FC236}">
                <a16:creationId xmlns:a16="http://schemas.microsoft.com/office/drawing/2014/main" id="{1CFF2C18-E4EF-4850-B86F-C13238E82B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402D0-449B-40DB-8E58-CC49CE7B59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6A9C8F-6F9C-4AE9-ACDA-8D4D84534252}" type="datetimeFigureOut">
              <a:rPr lang="sl-SI"/>
              <a:pPr>
                <a:defRPr/>
              </a:pPr>
              <a:t>4. 12. 2020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84023-667E-43D2-8E84-754DB2287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BE973-3E28-46A1-B625-5F5291FA7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EFEFE"/>
                </a:solidFill>
              </a:defRPr>
            </a:lvl1pPr>
          </a:lstStyle>
          <a:p>
            <a:fld id="{E1089A26-4BB5-486D-B92C-60D44D363450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6" r:id="rId8"/>
    <p:sldLayoutId id="2147483697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slov 1">
            <a:extLst>
              <a:ext uri="{FF2B5EF4-FFF2-40B4-BE49-F238E27FC236}">
                <a16:creationId xmlns:a16="http://schemas.microsoft.com/office/drawing/2014/main" id="{A8EB919C-7C6E-4A92-9A0D-FE34651B6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2448272"/>
          </a:xfrm>
        </p:spPr>
        <p:txBody>
          <a:bodyPr/>
          <a:lstStyle/>
          <a:p>
            <a:pPr algn="ctr"/>
            <a:r>
              <a:rPr lang="sl-SI" altLang="sl-SI" b="1" dirty="0"/>
              <a:t>LASTNOSTI </a:t>
            </a:r>
            <a:r>
              <a:rPr lang="sl-SI" altLang="sl-SI" b="1" dirty="0" smtClean="0"/>
              <a:t>BELJAKOVIN</a:t>
            </a:r>
            <a:br>
              <a:rPr lang="sl-SI" altLang="sl-SI" b="1" dirty="0" smtClean="0"/>
            </a:br>
            <a:r>
              <a:rPr lang="sl-SI" altLang="sl-SI" b="1" dirty="0" smtClean="0"/>
              <a:t>ZAKRKNJENOST/KOAGULACIJA </a:t>
            </a:r>
            <a:br>
              <a:rPr lang="sl-SI" altLang="sl-SI" b="1" dirty="0" smtClean="0"/>
            </a:br>
            <a:r>
              <a:rPr lang="sl-SI" altLang="sl-SI" b="1" dirty="0" smtClean="0"/>
              <a:t>RUMENJAKA PRI JAJCU</a:t>
            </a:r>
            <a:endParaRPr lang="sl-SI" altLang="sl-SI" b="1" dirty="0"/>
          </a:p>
        </p:txBody>
      </p:sp>
      <p:sp>
        <p:nvSpPr>
          <p:cNvPr id="36867" name="Ograda vsebine 2">
            <a:extLst>
              <a:ext uri="{FF2B5EF4-FFF2-40B4-BE49-F238E27FC236}">
                <a16:creationId xmlns:a16="http://schemas.microsoft.com/office/drawing/2014/main" id="{564D4131-9AA0-48D2-B4CC-8D057DEF5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3140968"/>
            <a:ext cx="8208912" cy="1971427"/>
          </a:xfrm>
        </p:spPr>
        <p:txBody>
          <a:bodyPr/>
          <a:lstStyle/>
          <a:p>
            <a:pPr marL="68263" indent="0" algn="ctr">
              <a:buFont typeface="Wingdings 2" panose="05020102010507070707" pitchFamily="18" charset="2"/>
              <a:buNone/>
            </a:pPr>
            <a:r>
              <a:rPr lang="sl-SI" altLang="sl-SI" sz="8000" b="1" dirty="0" smtClean="0"/>
              <a:t>POSKUS</a:t>
            </a:r>
            <a:endParaRPr lang="sl-SI" altLang="sl-SI" sz="8000" b="1" dirty="0"/>
          </a:p>
        </p:txBody>
      </p:sp>
    </p:spTree>
    <p:extLst>
      <p:ext uri="{BB962C8B-B14F-4D97-AF65-F5344CB8AC3E}">
        <p14:creationId xmlns:p14="http://schemas.microsoft.com/office/powerpoint/2010/main" val="407949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88641"/>
            <a:ext cx="9144000" cy="1152128"/>
          </a:xfrm>
        </p:spPr>
        <p:txBody>
          <a:bodyPr/>
          <a:lstStyle/>
          <a:p>
            <a:pPr algn="ctr"/>
            <a:r>
              <a:rPr lang="sl-SI" sz="3200" b="1" dirty="0" smtClean="0">
                <a:solidFill>
                  <a:schemeClr val="bg2">
                    <a:lumMod val="50000"/>
                  </a:schemeClr>
                </a:solidFill>
              </a:rPr>
              <a:t>ZAKAJ SE RUMENJAK OBARVA ZELENO?</a:t>
            </a:r>
            <a:endParaRPr lang="en-US" sz="3200" dirty="0"/>
          </a:p>
        </p:txBody>
      </p:sp>
      <p:pic>
        <p:nvPicPr>
          <p:cNvPr id="4" name="Označba mesta vsebine 3" descr="https://static.wixstatic.com/media/3923b5_818a58d43ac24994ad312681936eb8ae~mv2.png/v1/fit/w_300,h_300,al_c,q_5/file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25" y="1340769"/>
            <a:ext cx="7266150" cy="5183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92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88641"/>
            <a:ext cx="9144000" cy="1152128"/>
          </a:xfrm>
        </p:spPr>
        <p:txBody>
          <a:bodyPr/>
          <a:lstStyle/>
          <a:p>
            <a:pPr algn="ctr"/>
            <a:r>
              <a:rPr lang="sl-SI" sz="3200" b="1" dirty="0" smtClean="0">
                <a:solidFill>
                  <a:schemeClr val="bg2">
                    <a:lumMod val="50000"/>
                  </a:schemeClr>
                </a:solidFill>
              </a:rPr>
              <a:t>ALI JE RUMENJAK ŠE UŽITEN?</a:t>
            </a:r>
            <a:endParaRPr lang="en-US" sz="32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3528" y="1700809"/>
            <a:ext cx="8820472" cy="4824534"/>
          </a:xfrm>
        </p:spPr>
        <p:txBody>
          <a:bodyPr/>
          <a:lstStyle/>
          <a:p>
            <a:r>
              <a:rPr lang="sl-SI" sz="2800" dirty="0" smtClean="0"/>
              <a:t> j</a:t>
            </a:r>
            <a:r>
              <a:rPr lang="en-US" sz="2800" dirty="0" err="1" smtClean="0"/>
              <a:t>ajce</a:t>
            </a:r>
            <a:r>
              <a:rPr lang="en-US" sz="2800" dirty="0" smtClean="0"/>
              <a:t> </a:t>
            </a:r>
            <a:r>
              <a:rPr lang="en-US" sz="2800" b="1" dirty="0"/>
              <a:t>je </a:t>
            </a:r>
            <a:r>
              <a:rPr lang="en-US" sz="2800" b="1" dirty="0" err="1"/>
              <a:t>še</a:t>
            </a:r>
            <a:r>
              <a:rPr lang="en-US" sz="2800" b="1" dirty="0"/>
              <a:t> </a:t>
            </a:r>
            <a:r>
              <a:rPr lang="en-US" sz="2800" b="1" dirty="0" err="1"/>
              <a:t>vedno</a:t>
            </a:r>
            <a:r>
              <a:rPr lang="en-US" sz="2800" b="1" dirty="0"/>
              <a:t> </a:t>
            </a:r>
            <a:r>
              <a:rPr lang="en-US" sz="2800" b="1" dirty="0" err="1"/>
              <a:t>užitno</a:t>
            </a:r>
            <a:r>
              <a:rPr lang="en-US" sz="2800" dirty="0"/>
              <a:t>, </a:t>
            </a:r>
            <a:r>
              <a:rPr lang="en-US" sz="2800" dirty="0" err="1"/>
              <a:t>vendar</a:t>
            </a:r>
            <a:r>
              <a:rPr lang="en-US" sz="2800" dirty="0"/>
              <a:t> </a:t>
            </a:r>
            <a:r>
              <a:rPr lang="en-US" sz="2800" dirty="0" err="1"/>
              <a:t>ima</a:t>
            </a:r>
            <a:r>
              <a:rPr lang="en-US" sz="2800" dirty="0"/>
              <a:t> </a:t>
            </a:r>
            <a:r>
              <a:rPr lang="en-US" sz="2800" dirty="0" err="1"/>
              <a:t>nekoliko</a:t>
            </a:r>
            <a:r>
              <a:rPr lang="en-US" sz="2800" dirty="0"/>
              <a:t> </a:t>
            </a:r>
            <a:r>
              <a:rPr lang="en-US" sz="2800" dirty="0" err="1"/>
              <a:t>manj</a:t>
            </a:r>
            <a:r>
              <a:rPr lang="en-US" sz="2800" dirty="0"/>
              <a:t> </a:t>
            </a:r>
            <a:r>
              <a:rPr lang="en-US" sz="2800" dirty="0" err="1" smtClean="0"/>
              <a:t>prijetno</a:t>
            </a:r>
            <a:r>
              <a:rPr lang="en-US" sz="2800" dirty="0" smtClean="0"/>
              <a:t> </a:t>
            </a:r>
            <a:r>
              <a:rPr lang="en-US" sz="2800" dirty="0" err="1"/>
              <a:t>aromo</a:t>
            </a:r>
            <a:r>
              <a:rPr lang="en-US" sz="2800" dirty="0"/>
              <a:t> in </a:t>
            </a:r>
            <a:r>
              <a:rPr lang="en-US" sz="2800" dirty="0" err="1"/>
              <a:t>seveda</a:t>
            </a:r>
            <a:r>
              <a:rPr lang="en-US" sz="2800" dirty="0"/>
              <a:t> </a:t>
            </a:r>
            <a:r>
              <a:rPr lang="en-US" sz="2800" dirty="0" err="1"/>
              <a:t>nekoliko</a:t>
            </a:r>
            <a:r>
              <a:rPr lang="en-US" sz="2800" dirty="0"/>
              <a:t> </a:t>
            </a:r>
            <a:r>
              <a:rPr lang="en-US" sz="2800" dirty="0" err="1"/>
              <a:t>neprivlačno</a:t>
            </a:r>
            <a:r>
              <a:rPr lang="en-US" sz="2800" dirty="0"/>
              <a:t> </a:t>
            </a:r>
            <a:r>
              <a:rPr lang="en-US" sz="2800" dirty="0" smtClean="0"/>
              <a:t>bravo</a:t>
            </a:r>
            <a:endParaRPr lang="sl-SI" sz="2800" dirty="0" smtClean="0"/>
          </a:p>
          <a:p>
            <a:r>
              <a:rPr lang="sl-SI" sz="2800" dirty="0" smtClean="0"/>
              <a:t>d</a:t>
            </a:r>
            <a:r>
              <a:rPr lang="en-US" sz="2800" dirty="0" smtClean="0"/>
              <a:t>a </a:t>
            </a:r>
            <a:r>
              <a:rPr lang="en-US" sz="2800" dirty="0" err="1"/>
              <a:t>pri</a:t>
            </a:r>
            <a:r>
              <a:rPr lang="en-US" sz="2800" dirty="0"/>
              <a:t> </a:t>
            </a:r>
            <a:r>
              <a:rPr lang="en-US" sz="2800" dirty="0" err="1"/>
              <a:t>trdo</a:t>
            </a:r>
            <a:r>
              <a:rPr lang="en-US" sz="2800" dirty="0"/>
              <a:t> </a:t>
            </a:r>
            <a:r>
              <a:rPr lang="en-US" sz="2800" dirty="0" err="1"/>
              <a:t>kuhanih</a:t>
            </a:r>
            <a:r>
              <a:rPr lang="en-US" sz="2800" dirty="0"/>
              <a:t> </a:t>
            </a:r>
            <a:r>
              <a:rPr lang="en-US" sz="2800" dirty="0" err="1"/>
              <a:t>jajcih</a:t>
            </a:r>
            <a:r>
              <a:rPr lang="en-US" sz="2800" dirty="0"/>
              <a:t> </a:t>
            </a:r>
            <a:r>
              <a:rPr lang="en-US" sz="2800" dirty="0" err="1"/>
              <a:t>omejimo</a:t>
            </a:r>
            <a:r>
              <a:rPr lang="en-US" sz="2800" dirty="0"/>
              <a:t> </a:t>
            </a:r>
            <a:r>
              <a:rPr lang="en-US" sz="2800" dirty="0" err="1"/>
              <a:t>nastanek</a:t>
            </a:r>
            <a:r>
              <a:rPr lang="en-US" sz="2800" dirty="0"/>
              <a:t> </a:t>
            </a:r>
            <a:r>
              <a:rPr lang="en-US" sz="2800" dirty="0" err="1" smtClean="0"/>
              <a:t>FeS</a:t>
            </a:r>
            <a:r>
              <a:rPr lang="en-US" sz="2800" dirty="0" smtClean="0"/>
              <a:t>,</a:t>
            </a:r>
            <a:r>
              <a:rPr lang="sl-SI" sz="2800" dirty="0"/>
              <a:t> </a:t>
            </a:r>
            <a:r>
              <a:rPr lang="en-US" sz="2800" dirty="0" err="1" smtClean="0"/>
              <a:t>jih</a:t>
            </a:r>
            <a:r>
              <a:rPr lang="en-US" sz="2800" dirty="0" smtClean="0"/>
              <a:t> </a:t>
            </a:r>
            <a:r>
              <a:rPr lang="en-US" sz="2800" b="1" dirty="0" err="1" smtClean="0"/>
              <a:t>po</a:t>
            </a:r>
            <a:r>
              <a:rPr lang="sl-SI" sz="2800" b="1" dirty="0"/>
              <a:t> </a:t>
            </a:r>
            <a:r>
              <a:rPr lang="en-US" sz="2800" b="1" dirty="0" err="1" smtClean="0"/>
              <a:t>kuhanju</a:t>
            </a:r>
            <a:r>
              <a:rPr lang="en-US" sz="2800" b="1" dirty="0" smtClean="0"/>
              <a:t>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nekaj</a:t>
            </a:r>
            <a:r>
              <a:rPr lang="en-US" sz="2800" dirty="0"/>
              <a:t> </a:t>
            </a:r>
            <a:r>
              <a:rPr lang="en-US" sz="2800" dirty="0" err="1"/>
              <a:t>časa</a:t>
            </a:r>
            <a:r>
              <a:rPr lang="en-US" sz="2800" dirty="0"/>
              <a:t> </a:t>
            </a:r>
            <a:r>
              <a:rPr lang="en-US" sz="2800" b="1" dirty="0" err="1"/>
              <a:t>namočimo</a:t>
            </a:r>
            <a:r>
              <a:rPr lang="en-US" sz="2800" b="1" dirty="0"/>
              <a:t> v </a:t>
            </a:r>
            <a:r>
              <a:rPr lang="en-US" sz="2800" b="1" dirty="0" err="1" smtClean="0"/>
              <a:t>hladno</a:t>
            </a:r>
            <a:r>
              <a:rPr lang="sl-SI" sz="2800" b="1" dirty="0"/>
              <a:t> </a:t>
            </a:r>
            <a:r>
              <a:rPr lang="en-US" sz="2800" b="1" dirty="0" err="1" smtClean="0"/>
              <a:t>vodo</a:t>
            </a:r>
            <a:r>
              <a:rPr lang="en-US" sz="2800" b="1" dirty="0" smtClean="0"/>
              <a:t>,</a:t>
            </a:r>
            <a:r>
              <a:rPr lang="sl-SI" sz="2800" dirty="0" smtClean="0"/>
              <a:t> </a:t>
            </a:r>
            <a:r>
              <a:rPr lang="en-US" sz="2800" dirty="0" smtClean="0"/>
              <a:t>s </a:t>
            </a:r>
            <a:r>
              <a:rPr lang="en-US" sz="2800" dirty="0" err="1"/>
              <a:t>čimer</a:t>
            </a:r>
            <a:r>
              <a:rPr lang="en-US" sz="2800" dirty="0"/>
              <a:t> </a:t>
            </a:r>
            <a:r>
              <a:rPr lang="en-US" sz="2800" dirty="0" err="1"/>
              <a:t>bomo</a:t>
            </a:r>
            <a:r>
              <a:rPr lang="en-US" sz="2800" dirty="0"/>
              <a:t> </a:t>
            </a:r>
            <a:r>
              <a:rPr lang="en-US" sz="2800" dirty="0" err="1"/>
              <a:t>preprečili</a:t>
            </a:r>
            <a:r>
              <a:rPr lang="en-US" sz="2800" dirty="0"/>
              <a:t> </a:t>
            </a:r>
            <a:r>
              <a:rPr lang="en-US" sz="2800" dirty="0" err="1"/>
              <a:t>oziroma</a:t>
            </a:r>
            <a:r>
              <a:rPr lang="en-US" sz="2800" dirty="0"/>
              <a:t> </a:t>
            </a:r>
            <a:r>
              <a:rPr lang="en-US" sz="2800" dirty="0" err="1"/>
              <a:t>vsaj</a:t>
            </a:r>
            <a:r>
              <a:rPr lang="en-US" sz="2800" dirty="0"/>
              <a:t> </a:t>
            </a:r>
            <a:r>
              <a:rPr lang="en-US" sz="2800" b="1" dirty="0" err="1" smtClean="0"/>
              <a:t>zmanjšali</a:t>
            </a:r>
            <a:r>
              <a:rPr lang="sl-SI" sz="2800" b="1" dirty="0"/>
              <a:t> </a:t>
            </a:r>
            <a:r>
              <a:rPr lang="en-US" sz="2800" b="1" dirty="0" err="1" smtClean="0"/>
              <a:t>reakcijo</a:t>
            </a:r>
            <a:r>
              <a:rPr lang="en-US" sz="2800" b="1" dirty="0" smtClean="0"/>
              <a:t> </a:t>
            </a:r>
            <a:r>
              <a:rPr lang="en-US" sz="2800" b="1" dirty="0" err="1"/>
              <a:t>nastanka</a:t>
            </a:r>
            <a:r>
              <a:rPr lang="en-US" sz="2800" b="1" dirty="0"/>
              <a:t> </a:t>
            </a:r>
            <a:r>
              <a:rPr lang="en-US" sz="2800" b="1" dirty="0" err="1" smtClean="0"/>
              <a:t>FeS</a:t>
            </a:r>
            <a:endParaRPr lang="en-US" sz="28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7427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slov 1">
            <a:extLst>
              <a:ext uri="{FF2B5EF4-FFF2-40B4-BE49-F238E27FC236}">
                <a16:creationId xmlns:a16="http://schemas.microsoft.com/office/drawing/2014/main" id="{A8EB919C-7C6E-4A92-9A0D-FE34651B6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080120"/>
          </a:xfrm>
        </p:spPr>
        <p:txBody>
          <a:bodyPr/>
          <a:lstStyle/>
          <a:p>
            <a:pPr algn="ctr"/>
            <a:r>
              <a:rPr lang="sl-SI" altLang="sl-SI" b="1" dirty="0" smtClean="0"/>
              <a:t>POSKUS</a:t>
            </a:r>
            <a:endParaRPr lang="sl-SI" altLang="sl-SI" b="1" dirty="0"/>
          </a:p>
        </p:txBody>
      </p:sp>
      <p:sp>
        <p:nvSpPr>
          <p:cNvPr id="36867" name="Ograda vsebine 2">
            <a:extLst>
              <a:ext uri="{FF2B5EF4-FFF2-40B4-BE49-F238E27FC236}">
                <a16:creationId xmlns:a16="http://schemas.microsoft.com/office/drawing/2014/main" id="{564D4131-9AA0-48D2-B4CC-8D057DEF5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3411587"/>
          </a:xfrm>
        </p:spPr>
        <p:txBody>
          <a:bodyPr/>
          <a:lstStyle/>
          <a:p>
            <a:pPr marL="68263" indent="0" algn="ctr">
              <a:buFont typeface="Wingdings 2" panose="05020102010507070707" pitchFamily="18" charset="2"/>
              <a:buNone/>
            </a:pPr>
            <a:r>
              <a:rPr lang="sl-SI" altLang="sl-SI" sz="4000" b="1" dirty="0" smtClean="0">
                <a:solidFill>
                  <a:srgbClr val="7030A0"/>
                </a:solidFill>
              </a:rPr>
              <a:t>PRI KATERI MINUTI VRETJA SE RUMENJAK PRI TRDO KUHANEM JAJCU OBARVA ZELENO?</a:t>
            </a:r>
          </a:p>
        </p:txBody>
      </p:sp>
    </p:spTree>
    <p:extLst>
      <p:ext uri="{BB962C8B-B14F-4D97-AF65-F5344CB8AC3E}">
        <p14:creationId xmlns:p14="http://schemas.microsoft.com/office/powerpoint/2010/main" val="52763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88641"/>
            <a:ext cx="9144000" cy="1152128"/>
          </a:xfrm>
        </p:spPr>
        <p:txBody>
          <a:bodyPr/>
          <a:lstStyle/>
          <a:p>
            <a:pPr algn="ctr"/>
            <a:r>
              <a:rPr lang="sl-SI" sz="3200" b="1" dirty="0" smtClean="0">
                <a:solidFill>
                  <a:schemeClr val="bg2">
                    <a:lumMod val="50000"/>
                  </a:schemeClr>
                </a:solidFill>
              </a:rPr>
              <a:t>OPIS POSKUSA</a:t>
            </a:r>
            <a:endParaRPr lang="en-US" sz="32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95536" y="1700809"/>
            <a:ext cx="8748464" cy="4824534"/>
          </a:xfrm>
        </p:spPr>
        <p:txBody>
          <a:bodyPr/>
          <a:lstStyle/>
          <a:p>
            <a:r>
              <a:rPr lang="sl-SI" sz="2700" dirty="0"/>
              <a:t> </a:t>
            </a:r>
            <a:r>
              <a:rPr lang="sl-SI" sz="2700" dirty="0" smtClean="0"/>
              <a:t>za poskus sem vzel domača jajca (pašna, </a:t>
            </a:r>
          </a:p>
          <a:p>
            <a:pPr marL="69850" indent="0">
              <a:buNone/>
            </a:pPr>
            <a:r>
              <a:rPr lang="sl-SI" sz="2700" dirty="0"/>
              <a:t> </a:t>
            </a:r>
            <a:r>
              <a:rPr lang="sl-SI" sz="2700" dirty="0" smtClean="0"/>
              <a:t>   v tem času je hlevska reja)</a:t>
            </a:r>
          </a:p>
          <a:p>
            <a:r>
              <a:rPr lang="sl-SI" sz="2700" dirty="0" smtClean="0"/>
              <a:t> jajca so bila sveža, ker so se v vodi potopila</a:t>
            </a:r>
          </a:p>
          <a:p>
            <a:r>
              <a:rPr lang="sl-SI" sz="2700" dirty="0" smtClean="0"/>
              <a:t> dal sem jih v hladno vodo in čakal do vretja  </a:t>
            </a:r>
          </a:p>
          <a:p>
            <a:pPr marL="69850" indent="0">
              <a:buNone/>
            </a:pPr>
            <a:r>
              <a:rPr lang="sl-SI" sz="2700" dirty="0"/>
              <a:t> </a:t>
            </a:r>
            <a:r>
              <a:rPr lang="sl-SI" sz="2700" dirty="0" smtClean="0"/>
              <a:t>   najprej na 9.stopnji na kuhalniku, ko so zavrela </a:t>
            </a:r>
          </a:p>
          <a:p>
            <a:pPr marL="69850" indent="0">
              <a:buNone/>
            </a:pPr>
            <a:r>
              <a:rPr lang="sl-SI" sz="2700" dirty="0"/>
              <a:t> </a:t>
            </a:r>
            <a:r>
              <a:rPr lang="sl-SI" sz="2700" dirty="0" smtClean="0"/>
              <a:t>   sem zmanjšal na 6.stopnjo</a:t>
            </a:r>
          </a:p>
          <a:p>
            <a:r>
              <a:rPr lang="sl-SI" sz="2700" dirty="0" smtClean="0"/>
              <a:t> po pretečenem času sem jajca vzel iz vode in</a:t>
            </a:r>
          </a:p>
          <a:p>
            <a:pPr marL="69850" indent="0">
              <a:buNone/>
            </a:pPr>
            <a:r>
              <a:rPr lang="sl-SI" sz="2700" dirty="0" smtClean="0"/>
              <a:t>   jih nekaj časa pustil, da se ohladijo</a:t>
            </a:r>
          </a:p>
          <a:p>
            <a:r>
              <a:rPr lang="sl-SI" sz="2700" dirty="0" smtClean="0"/>
              <a:t> jajca sem prerezal</a:t>
            </a:r>
          </a:p>
          <a:p>
            <a:pPr marL="69850" indent="0">
              <a:buNone/>
            </a:pPr>
            <a:endParaRPr lang="sl-SI" sz="2800" dirty="0" smtClean="0"/>
          </a:p>
          <a:p>
            <a:endParaRPr lang="en-US" sz="28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754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slov 1">
            <a:extLst>
              <a:ext uri="{FF2B5EF4-FFF2-40B4-BE49-F238E27FC236}">
                <a16:creationId xmlns:a16="http://schemas.microsoft.com/office/drawing/2014/main" id="{A8EB919C-7C6E-4A92-9A0D-FE34651B6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77" y="116632"/>
            <a:ext cx="8208912" cy="1080120"/>
          </a:xfrm>
        </p:spPr>
        <p:txBody>
          <a:bodyPr/>
          <a:lstStyle/>
          <a:p>
            <a:pPr algn="ctr"/>
            <a:r>
              <a:rPr lang="sl-SI" altLang="sl-SI" sz="3200" b="1" dirty="0" smtClean="0"/>
              <a:t>TABELA</a:t>
            </a:r>
            <a:endParaRPr lang="sl-SI" altLang="sl-SI" sz="3200" b="1" dirty="0"/>
          </a:p>
        </p:txBody>
      </p:sp>
      <p:graphicFrame>
        <p:nvGraphicFramePr>
          <p:cNvPr id="2" name="Označba mesta vsebin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494066"/>
              </p:ext>
            </p:extLst>
          </p:nvPr>
        </p:nvGraphicFramePr>
        <p:xfrm>
          <a:off x="445477" y="1189620"/>
          <a:ext cx="8207376" cy="55588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1844">
                  <a:extLst>
                    <a:ext uri="{9D8B030D-6E8A-4147-A177-3AD203B41FA5}">
                      <a16:colId xmlns:a16="http://schemas.microsoft.com/office/drawing/2014/main" val="618231410"/>
                    </a:ext>
                  </a:extLst>
                </a:gridCol>
                <a:gridCol w="2051844">
                  <a:extLst>
                    <a:ext uri="{9D8B030D-6E8A-4147-A177-3AD203B41FA5}">
                      <a16:colId xmlns:a16="http://schemas.microsoft.com/office/drawing/2014/main" val="2500539983"/>
                    </a:ext>
                  </a:extLst>
                </a:gridCol>
                <a:gridCol w="2051844">
                  <a:extLst>
                    <a:ext uri="{9D8B030D-6E8A-4147-A177-3AD203B41FA5}">
                      <a16:colId xmlns:a16="http://schemas.microsoft.com/office/drawing/2014/main" val="1465010705"/>
                    </a:ext>
                  </a:extLst>
                </a:gridCol>
                <a:gridCol w="2051844">
                  <a:extLst>
                    <a:ext uri="{9D8B030D-6E8A-4147-A177-3AD203B41FA5}">
                      <a16:colId xmlns:a16="http://schemas.microsoft.com/office/drawing/2014/main" val="1592205253"/>
                    </a:ext>
                  </a:extLst>
                </a:gridCol>
              </a:tblGrid>
              <a:tr h="6160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 JAJCA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TEMPERATURA NA KUHALNIKU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ČAS KUHANJA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BARVA RUMENJAKA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577651"/>
                  </a:ext>
                </a:extLst>
              </a:tr>
              <a:tr h="880058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9.</a:t>
                      </a:r>
                      <a:r>
                        <a:rPr lang="sl-SI" baseline="0" dirty="0" smtClean="0"/>
                        <a:t> po začetku vretja na 6.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3.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Rumenjak še ni čisto zakrknil - rumena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351171"/>
                  </a:ext>
                </a:extLst>
              </a:tr>
              <a:tr h="880058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9.</a:t>
                      </a:r>
                      <a:r>
                        <a:rPr lang="sl-SI" baseline="0" dirty="0" smtClean="0"/>
                        <a:t> po začetku vretja na 6.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6.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Rumenjak še ni čisto zakrknil - rumena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199485"/>
                  </a:ext>
                </a:extLst>
              </a:tr>
              <a:tr h="667845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9.</a:t>
                      </a:r>
                      <a:r>
                        <a:rPr lang="sl-SI" baseline="0" dirty="0" smtClean="0"/>
                        <a:t> po začetku vretja na 6.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9.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Rumenjak je zakrknil - rumena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872334"/>
                  </a:ext>
                </a:extLst>
              </a:tr>
              <a:tr h="6160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4.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9.</a:t>
                      </a:r>
                      <a:r>
                        <a:rPr lang="sl-SI" baseline="0" dirty="0" smtClean="0"/>
                        <a:t> po začetku vretja na 6.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15.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Rumena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580969"/>
                  </a:ext>
                </a:extLst>
              </a:tr>
              <a:tr h="880058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9.</a:t>
                      </a:r>
                      <a:r>
                        <a:rPr lang="sl-SI" baseline="0" dirty="0" smtClean="0"/>
                        <a:t> po začetku vretja na 6.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21.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Odsev zelene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444695"/>
                  </a:ext>
                </a:extLst>
              </a:tr>
              <a:tr h="867633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6.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9.</a:t>
                      </a:r>
                      <a:r>
                        <a:rPr lang="sl-SI" baseline="0" dirty="0" smtClean="0"/>
                        <a:t> po začetku vretja na 6.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30.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Zelena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28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88641"/>
            <a:ext cx="9144000" cy="1152128"/>
          </a:xfrm>
        </p:spPr>
        <p:txBody>
          <a:bodyPr/>
          <a:lstStyle/>
          <a:p>
            <a:pPr algn="ctr"/>
            <a:r>
              <a:rPr lang="sl-SI" sz="3200" b="1" dirty="0" smtClean="0">
                <a:solidFill>
                  <a:schemeClr val="bg2">
                    <a:lumMod val="50000"/>
                  </a:schemeClr>
                </a:solidFill>
              </a:rPr>
              <a:t>REZULTATI POSKUSA</a:t>
            </a:r>
            <a:endParaRPr lang="en-US" sz="32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95536" y="1700809"/>
            <a:ext cx="8748464" cy="4824534"/>
          </a:xfrm>
        </p:spPr>
        <p:txBody>
          <a:bodyPr/>
          <a:lstStyle/>
          <a:p>
            <a:r>
              <a:rPr lang="sl-SI" sz="2700" dirty="0" smtClean="0"/>
              <a:t> v tretji in šesti minuti vretja rumenjak še ni </a:t>
            </a:r>
          </a:p>
          <a:p>
            <a:pPr marL="69850" indent="0">
              <a:buNone/>
            </a:pPr>
            <a:r>
              <a:rPr lang="sl-SI" sz="2700" dirty="0"/>
              <a:t> </a:t>
            </a:r>
            <a:r>
              <a:rPr lang="sl-SI" sz="2700" dirty="0" smtClean="0"/>
              <a:t>   zakrknil</a:t>
            </a:r>
          </a:p>
          <a:p>
            <a:r>
              <a:rPr lang="sl-SI" sz="2700" dirty="0" smtClean="0"/>
              <a:t> v deveti in petnajsti minuti vretja je bil rumenjak </a:t>
            </a:r>
          </a:p>
          <a:p>
            <a:pPr marL="69850" indent="0">
              <a:buNone/>
            </a:pPr>
            <a:r>
              <a:rPr lang="sl-SI" sz="2700" dirty="0"/>
              <a:t> </a:t>
            </a:r>
            <a:r>
              <a:rPr lang="sl-SI" sz="2700" dirty="0" smtClean="0"/>
              <a:t>   lepo rumen</a:t>
            </a:r>
            <a:endParaRPr lang="sl-SI" sz="2700" dirty="0"/>
          </a:p>
          <a:p>
            <a:r>
              <a:rPr lang="sl-SI" sz="2700" dirty="0" smtClean="0"/>
              <a:t> </a:t>
            </a:r>
            <a:r>
              <a:rPr lang="sl-SI" sz="2800" dirty="0" smtClean="0"/>
              <a:t>v enaindvajseti minuti </a:t>
            </a:r>
            <a:r>
              <a:rPr lang="sl-SI" sz="2800" dirty="0"/>
              <a:t>vretja je bil rumenjak </a:t>
            </a:r>
            <a:endParaRPr lang="sl-SI" sz="2800" dirty="0" smtClean="0"/>
          </a:p>
          <a:p>
            <a:pPr marL="69850" indent="0">
              <a:buNone/>
            </a:pPr>
            <a:r>
              <a:rPr lang="sl-SI" sz="2800" dirty="0"/>
              <a:t> </a:t>
            </a:r>
            <a:r>
              <a:rPr lang="sl-SI" sz="2800" dirty="0" smtClean="0"/>
              <a:t>   rahlo zelen</a:t>
            </a:r>
          </a:p>
          <a:p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 v trideseti </a:t>
            </a:r>
            <a:r>
              <a:rPr lang="sl-SI" sz="2800" b="1" dirty="0">
                <a:solidFill>
                  <a:schemeClr val="accent1">
                    <a:lumMod val="50000"/>
                  </a:schemeClr>
                </a:solidFill>
              </a:rPr>
              <a:t>minuti vretja je bil rumenjak </a:t>
            </a:r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zelen </a:t>
            </a:r>
          </a:p>
          <a:p>
            <a:pPr marL="69850" indent="0">
              <a:buNone/>
            </a:pPr>
            <a:r>
              <a:rPr lang="sl-SI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   in imel je neprijeten vonj</a:t>
            </a:r>
            <a:endParaRPr lang="sl-SI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69850" indent="0">
              <a:buNone/>
            </a:pPr>
            <a:endParaRPr lang="sl-SI" sz="2800" dirty="0" smtClean="0"/>
          </a:p>
          <a:p>
            <a:endParaRPr lang="en-US" sz="28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08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88641"/>
            <a:ext cx="9144000" cy="1152128"/>
          </a:xfrm>
        </p:spPr>
        <p:txBody>
          <a:bodyPr/>
          <a:lstStyle/>
          <a:p>
            <a:pPr algn="ctr"/>
            <a:r>
              <a:rPr lang="sl-SI" sz="3200" b="1" dirty="0" smtClean="0">
                <a:solidFill>
                  <a:schemeClr val="bg2">
                    <a:lumMod val="50000"/>
                  </a:schemeClr>
                </a:solidFill>
              </a:rPr>
              <a:t>REZULTATI POSKUSA V SLIKI</a:t>
            </a:r>
            <a:endParaRPr lang="en-US" sz="3200" dirty="0"/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755577" y="1556793"/>
            <a:ext cx="2016224" cy="504056"/>
          </a:xfrm>
        </p:spPr>
        <p:txBody>
          <a:bodyPr/>
          <a:lstStyle/>
          <a:p>
            <a:pPr marL="69850" indent="0">
              <a:buNone/>
            </a:pPr>
            <a:r>
              <a:rPr lang="sl-SI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3.MINUTA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1" t="24801" r="15000" b="11151"/>
          <a:stretch/>
        </p:blipFill>
        <p:spPr>
          <a:xfrm>
            <a:off x="755577" y="2060849"/>
            <a:ext cx="2016224" cy="2277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ravokotnik 6"/>
          <p:cNvSpPr/>
          <p:nvPr/>
        </p:nvSpPr>
        <p:spPr>
          <a:xfrm>
            <a:off x="3635896" y="1516143"/>
            <a:ext cx="1590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6.MINUTA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00" r="9401" b="25850"/>
          <a:stretch/>
        </p:blipFill>
        <p:spPr>
          <a:xfrm>
            <a:off x="2761487" y="2060848"/>
            <a:ext cx="3106655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ravokotnik 8"/>
          <p:cNvSpPr/>
          <p:nvPr/>
        </p:nvSpPr>
        <p:spPr>
          <a:xfrm>
            <a:off x="5868144" y="1469976"/>
            <a:ext cx="2597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9. IN 15. MINUTA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99" r="17801" b="31101"/>
          <a:stretch/>
        </p:blipFill>
        <p:spPr>
          <a:xfrm>
            <a:off x="5868144" y="2171942"/>
            <a:ext cx="2777463" cy="1419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Pravokotnik 11"/>
          <p:cNvSpPr/>
          <p:nvPr/>
        </p:nvSpPr>
        <p:spPr>
          <a:xfrm>
            <a:off x="3021378" y="3728064"/>
            <a:ext cx="1850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21. MINUTA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6450836" y="3729514"/>
            <a:ext cx="1850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30. </a:t>
            </a:r>
            <a:r>
              <a:rPr lang="sl-SI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MINUTA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45800" r="31800" b="20600"/>
          <a:stretch/>
        </p:blipFill>
        <p:spPr>
          <a:xfrm>
            <a:off x="2470307" y="4421476"/>
            <a:ext cx="2952328" cy="2053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Slika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0" t="37400" r="12201" b="19550"/>
          <a:stretch/>
        </p:blipFill>
        <p:spPr>
          <a:xfrm>
            <a:off x="5729026" y="4218924"/>
            <a:ext cx="2736304" cy="2243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19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slov 1">
            <a:extLst>
              <a:ext uri="{FF2B5EF4-FFF2-40B4-BE49-F238E27FC236}">
                <a16:creationId xmlns:a16="http://schemas.microsoft.com/office/drawing/2014/main" id="{A8EB919C-7C6E-4A92-9A0D-FE34651B6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080120"/>
          </a:xfrm>
        </p:spPr>
        <p:txBody>
          <a:bodyPr/>
          <a:lstStyle/>
          <a:p>
            <a:pPr algn="ctr"/>
            <a:r>
              <a:rPr lang="sl-SI" altLang="sl-SI" b="1" dirty="0" smtClean="0"/>
              <a:t>RAZISKOVALNO VPRAŠANJE</a:t>
            </a:r>
            <a:endParaRPr lang="sl-SI" altLang="sl-SI" b="1" dirty="0"/>
          </a:p>
        </p:txBody>
      </p:sp>
      <p:sp>
        <p:nvSpPr>
          <p:cNvPr id="36867" name="Ograda vsebine 2">
            <a:extLst>
              <a:ext uri="{FF2B5EF4-FFF2-40B4-BE49-F238E27FC236}">
                <a16:creationId xmlns:a16="http://schemas.microsoft.com/office/drawing/2014/main" id="{564D4131-9AA0-48D2-B4CC-8D057DEF5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3411587"/>
          </a:xfrm>
        </p:spPr>
        <p:txBody>
          <a:bodyPr/>
          <a:lstStyle/>
          <a:p>
            <a:pPr marL="68263" indent="0" algn="ctr">
              <a:buFont typeface="Wingdings 2" panose="05020102010507070707" pitchFamily="18" charset="2"/>
              <a:buNone/>
            </a:pPr>
            <a:r>
              <a:rPr lang="sl-SI" altLang="sl-SI" sz="4000" b="1" dirty="0" smtClean="0">
                <a:solidFill>
                  <a:srgbClr val="7030A0"/>
                </a:solidFill>
              </a:rPr>
              <a:t>KAJ POMENI, ČE JE RUMENJAK PRI TRDO KUHANEM JAJCU OBARVAN ZELENO?</a:t>
            </a:r>
          </a:p>
          <a:p>
            <a:pPr marL="68263" indent="0" algn="ctr">
              <a:buFont typeface="Wingdings 2" panose="05020102010507070707" pitchFamily="18" charset="2"/>
              <a:buNone/>
            </a:pPr>
            <a:r>
              <a:rPr lang="sl-SI" altLang="sl-SI" sz="4000" b="1" dirty="0" smtClean="0">
                <a:solidFill>
                  <a:srgbClr val="7030A0"/>
                </a:solidFill>
              </a:rPr>
              <a:t>ALI JE ŠE UŽITEN?</a:t>
            </a:r>
            <a:endParaRPr lang="sl-SI" altLang="sl-SI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8496944" cy="1239106"/>
          </a:xfrm>
        </p:spPr>
        <p:txBody>
          <a:bodyPr/>
          <a:lstStyle/>
          <a:p>
            <a:pPr algn="ctr"/>
            <a:r>
              <a:rPr lang="sl-SI" altLang="sl-SI" sz="4400" b="1" dirty="0" smtClean="0">
                <a:solidFill>
                  <a:schemeClr val="bg2">
                    <a:lumMod val="50000"/>
                  </a:schemeClr>
                </a:solidFill>
              </a:rPr>
              <a:t> SESTAVA JAJC</a:t>
            </a:r>
            <a:endParaRPr lang="en-US" sz="4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95536" y="1427747"/>
            <a:ext cx="8352928" cy="5097596"/>
          </a:xfrm>
        </p:spPr>
        <p:txBody>
          <a:bodyPr/>
          <a:lstStyle/>
          <a:p>
            <a:r>
              <a:rPr lang="sl-SI" dirty="0" smtClean="0"/>
              <a:t> </a:t>
            </a:r>
            <a:r>
              <a:rPr lang="en-US" dirty="0" err="1" smtClean="0"/>
              <a:t>jajce</a:t>
            </a:r>
            <a:r>
              <a:rPr lang="en-US" dirty="0" smtClean="0"/>
              <a:t> </a:t>
            </a:r>
            <a:r>
              <a:rPr lang="en-US" dirty="0" err="1"/>
              <a:t>sestoji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75 % </a:t>
            </a:r>
            <a:r>
              <a:rPr lang="en-US" dirty="0" err="1"/>
              <a:t>vode</a:t>
            </a:r>
            <a:r>
              <a:rPr lang="en-US" dirty="0"/>
              <a:t>, 12 % </a:t>
            </a:r>
            <a:r>
              <a:rPr lang="en-US" dirty="0" err="1"/>
              <a:t>lipidov</a:t>
            </a:r>
            <a:r>
              <a:rPr lang="en-US" dirty="0"/>
              <a:t> in 1 % </a:t>
            </a:r>
            <a:r>
              <a:rPr lang="en-US" dirty="0" err="1"/>
              <a:t>ogljikovih</a:t>
            </a:r>
            <a:r>
              <a:rPr lang="en-US" dirty="0"/>
              <a:t> </a:t>
            </a:r>
            <a:r>
              <a:rPr lang="en-US" dirty="0" err="1"/>
              <a:t>hidratov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 smtClean="0"/>
              <a:t>mineralov</a:t>
            </a:r>
            <a:endParaRPr lang="sl-SI" dirty="0" smtClean="0"/>
          </a:p>
          <a:p>
            <a:r>
              <a:rPr lang="sl-SI" dirty="0"/>
              <a:t> </a:t>
            </a:r>
            <a:r>
              <a:rPr lang="en-US" dirty="0" smtClean="0"/>
              <a:t>9-12 </a:t>
            </a:r>
            <a:r>
              <a:rPr lang="en-US" dirty="0"/>
              <a:t>% </a:t>
            </a:r>
            <a:r>
              <a:rPr lang="en-US" dirty="0" err="1"/>
              <a:t>delež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lupina</a:t>
            </a:r>
            <a:r>
              <a:rPr lang="en-US" dirty="0"/>
              <a:t>, </a:t>
            </a:r>
            <a:r>
              <a:rPr lang="en-US" dirty="0" err="1"/>
              <a:t>rumenjak</a:t>
            </a:r>
            <a:r>
              <a:rPr lang="en-US" dirty="0"/>
              <a:t> 30-33 % in </a:t>
            </a:r>
            <a:r>
              <a:rPr lang="en-US" dirty="0" err="1"/>
              <a:t>beljak</a:t>
            </a:r>
            <a:r>
              <a:rPr lang="en-US" dirty="0"/>
              <a:t> 60 % </a:t>
            </a:r>
            <a:r>
              <a:rPr lang="en-US" dirty="0" err="1"/>
              <a:t>celotnega</a:t>
            </a:r>
            <a:r>
              <a:rPr lang="en-US" dirty="0"/>
              <a:t> </a:t>
            </a:r>
            <a:r>
              <a:rPr lang="en-US" dirty="0" err="1" smtClean="0"/>
              <a:t>jajca</a:t>
            </a:r>
            <a:endParaRPr lang="en-US" dirty="0"/>
          </a:p>
        </p:txBody>
      </p:sp>
      <p:pic>
        <p:nvPicPr>
          <p:cNvPr id="4" name="Slika 3" descr="https://static.wixstatic.com/media/3923b5_7e0a3a8cc8ad4f4e913ebab028d29cea~mv2.png/v1/fit/w_300,h_300,al_c,q_5/file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3" t="3599" r="16955" b="3047"/>
          <a:stretch/>
        </p:blipFill>
        <p:spPr bwMode="auto">
          <a:xfrm>
            <a:off x="5471592" y="2897560"/>
            <a:ext cx="3672408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16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8496944" cy="1239106"/>
          </a:xfrm>
        </p:spPr>
        <p:txBody>
          <a:bodyPr/>
          <a:lstStyle/>
          <a:p>
            <a:pPr algn="ctr"/>
            <a:r>
              <a:rPr lang="sl-SI" altLang="sl-SI" sz="4400" b="1" dirty="0" smtClean="0">
                <a:solidFill>
                  <a:schemeClr val="bg2">
                    <a:lumMod val="50000"/>
                  </a:schemeClr>
                </a:solidFill>
              </a:rPr>
              <a:t>JAJCA V ŽIVILSTVU</a:t>
            </a:r>
            <a:endParaRPr lang="en-US" sz="4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95536" y="1427747"/>
            <a:ext cx="8748464" cy="5097596"/>
          </a:xfrm>
        </p:spPr>
        <p:txBody>
          <a:bodyPr/>
          <a:lstStyle/>
          <a:p>
            <a:r>
              <a:rPr lang="sl-SI" sz="2800" dirty="0" smtClean="0"/>
              <a:t> </a:t>
            </a:r>
            <a:r>
              <a:rPr lang="en-US" sz="2800" dirty="0" err="1"/>
              <a:t>Jajca</a:t>
            </a:r>
            <a:r>
              <a:rPr lang="en-US" sz="2800" dirty="0"/>
              <a:t> </a:t>
            </a:r>
            <a:r>
              <a:rPr lang="en-US" sz="2800" dirty="0" err="1"/>
              <a:t>predstavljajo</a:t>
            </a:r>
            <a:r>
              <a:rPr lang="en-US" sz="2800" dirty="0"/>
              <a:t> </a:t>
            </a:r>
            <a:r>
              <a:rPr lang="en-US" sz="2800" dirty="0" err="1"/>
              <a:t>učinkovit</a:t>
            </a:r>
            <a:r>
              <a:rPr lang="en-US" sz="2800" dirty="0"/>
              <a:t> </a:t>
            </a:r>
            <a:r>
              <a:rPr lang="en-US" sz="2800" dirty="0" err="1"/>
              <a:t>dodatek</a:t>
            </a:r>
            <a:r>
              <a:rPr lang="en-US" sz="2800" dirty="0"/>
              <a:t> </a:t>
            </a:r>
            <a:r>
              <a:rPr lang="en-US" sz="2800" dirty="0" err="1" smtClean="0"/>
              <a:t>kot</a:t>
            </a:r>
            <a:r>
              <a:rPr lang="sl-SI" sz="2800" dirty="0" smtClean="0"/>
              <a:t>:</a:t>
            </a:r>
            <a:endParaRPr lang="sl-SI" sz="2800" dirty="0"/>
          </a:p>
          <a:p>
            <a:pPr marL="69850" indent="0">
              <a:buNone/>
            </a:pPr>
            <a:r>
              <a:rPr lang="sl-SI" sz="2800" b="1" dirty="0" smtClean="0"/>
              <a:t> </a:t>
            </a:r>
            <a:r>
              <a:rPr lang="sl-SI" sz="2800" b="1" dirty="0" smtClean="0">
                <a:solidFill>
                  <a:srgbClr val="92D050"/>
                </a:solidFill>
              </a:rPr>
              <a:t>- </a:t>
            </a:r>
            <a:r>
              <a:rPr lang="en-US" sz="2800" b="1" dirty="0" err="1" smtClean="0"/>
              <a:t>zgoščevalo</a:t>
            </a:r>
            <a:r>
              <a:rPr lang="en-US" sz="2800" b="1" dirty="0" smtClean="0"/>
              <a:t> </a:t>
            </a:r>
            <a:r>
              <a:rPr lang="en-US" sz="2800" b="1" dirty="0"/>
              <a:t>(</a:t>
            </a:r>
            <a:r>
              <a:rPr lang="en-US" sz="2800" b="1" dirty="0" err="1"/>
              <a:t>koagulacija</a:t>
            </a:r>
            <a:r>
              <a:rPr lang="en-US" sz="2800" b="1" dirty="0"/>
              <a:t> </a:t>
            </a:r>
            <a:r>
              <a:rPr lang="en-US" sz="2800" b="1" dirty="0" err="1"/>
              <a:t>beljakovin</a:t>
            </a:r>
            <a:r>
              <a:rPr lang="en-US" sz="2800" b="1" dirty="0"/>
              <a:t>)</a:t>
            </a:r>
            <a:r>
              <a:rPr lang="en-US" sz="2800" dirty="0"/>
              <a:t>, </a:t>
            </a:r>
            <a:endParaRPr lang="sl-SI" sz="2800" dirty="0"/>
          </a:p>
          <a:p>
            <a:pPr marL="69850" indent="0">
              <a:buNone/>
            </a:pPr>
            <a:r>
              <a:rPr lang="sl-SI" sz="2800" b="1" dirty="0" smtClean="0">
                <a:solidFill>
                  <a:srgbClr val="92D050"/>
                </a:solidFill>
              </a:rPr>
              <a:t> - </a:t>
            </a:r>
            <a:r>
              <a:rPr lang="en-US" sz="2800" b="1" dirty="0" err="1" smtClean="0"/>
              <a:t>rahljalno</a:t>
            </a:r>
            <a:r>
              <a:rPr lang="en-US" sz="2800" b="1" dirty="0" smtClean="0"/>
              <a:t> </a:t>
            </a:r>
            <a:r>
              <a:rPr lang="en-US" sz="2800" b="1" dirty="0" err="1"/>
              <a:t>sredstvo</a:t>
            </a:r>
            <a:r>
              <a:rPr lang="en-US" sz="2800" b="1" dirty="0"/>
              <a:t> (</a:t>
            </a:r>
            <a:r>
              <a:rPr lang="en-US" sz="2800" b="1" dirty="0" err="1"/>
              <a:t>penjenje</a:t>
            </a:r>
            <a:r>
              <a:rPr lang="en-US" sz="2800" b="1" dirty="0"/>
              <a:t> – </a:t>
            </a:r>
            <a:r>
              <a:rPr lang="en-US" sz="2800" b="1" dirty="0" err="1" smtClean="0"/>
              <a:t>sneg</a:t>
            </a:r>
            <a:r>
              <a:rPr lang="sl-SI" sz="2800" b="1" dirty="0"/>
              <a:t> </a:t>
            </a:r>
            <a:r>
              <a:rPr lang="en-US" sz="2800" b="1" dirty="0" err="1" smtClean="0"/>
              <a:t>beljakov</a:t>
            </a:r>
            <a:r>
              <a:rPr lang="en-US" sz="2800" b="1" dirty="0" smtClean="0"/>
              <a:t>),</a:t>
            </a:r>
            <a:endParaRPr lang="sl-SI" sz="2800" b="1" dirty="0" smtClean="0"/>
          </a:p>
          <a:p>
            <a:pPr marL="69850" indent="0">
              <a:buNone/>
            </a:pPr>
            <a:r>
              <a:rPr lang="sl-SI" sz="2800" b="1" dirty="0" smtClean="0">
                <a:solidFill>
                  <a:srgbClr val="92D050"/>
                </a:solidFill>
              </a:rPr>
              <a:t> - </a:t>
            </a:r>
            <a:r>
              <a:rPr lang="en-US" sz="2800" b="1" dirty="0" err="1" smtClean="0"/>
              <a:t>emulgator</a:t>
            </a:r>
            <a:r>
              <a:rPr lang="en-US" sz="2800" b="1" dirty="0"/>
              <a:t>, </a:t>
            </a:r>
            <a:endParaRPr lang="sl-SI" sz="2800" b="1" dirty="0"/>
          </a:p>
          <a:p>
            <a:pPr marL="69850" indent="0">
              <a:buNone/>
            </a:pPr>
            <a:r>
              <a:rPr lang="sl-SI" sz="2800" b="1" dirty="0" smtClean="0">
                <a:solidFill>
                  <a:srgbClr val="92D050"/>
                </a:solidFill>
              </a:rPr>
              <a:t> - </a:t>
            </a:r>
            <a:r>
              <a:rPr lang="en-US" sz="2800" b="1" dirty="0" err="1" smtClean="0"/>
              <a:t>barvilo</a:t>
            </a:r>
            <a:r>
              <a:rPr lang="en-US" sz="2800" b="1" dirty="0"/>
              <a:t>, </a:t>
            </a:r>
            <a:endParaRPr lang="sl-SI" sz="2800" b="1" dirty="0" smtClean="0"/>
          </a:p>
          <a:p>
            <a:pPr marL="69850" indent="0">
              <a:buNone/>
            </a:pPr>
            <a:r>
              <a:rPr lang="sl-SI" sz="2800" b="1" dirty="0" smtClean="0">
                <a:solidFill>
                  <a:srgbClr val="92D050"/>
                </a:solidFill>
              </a:rPr>
              <a:t> - </a:t>
            </a:r>
            <a:r>
              <a:rPr lang="en-US" sz="2800" b="1" dirty="0" smtClean="0"/>
              <a:t>aroma</a:t>
            </a:r>
            <a:r>
              <a:rPr lang="en-US" sz="2800" b="1" dirty="0"/>
              <a:t>, </a:t>
            </a:r>
            <a:endParaRPr lang="sl-SI" sz="2800" b="1" dirty="0" smtClean="0"/>
          </a:p>
          <a:p>
            <a:pPr marL="69850" indent="0">
              <a:buNone/>
            </a:pPr>
            <a:r>
              <a:rPr lang="sl-SI" sz="2800" b="1" dirty="0" smtClean="0">
                <a:solidFill>
                  <a:srgbClr val="92D050"/>
                </a:solidFill>
              </a:rPr>
              <a:t> - </a:t>
            </a:r>
            <a:r>
              <a:rPr lang="en-US" sz="2800" b="1" dirty="0" err="1" smtClean="0"/>
              <a:t>hranilo</a:t>
            </a:r>
            <a:r>
              <a:rPr lang="sl-SI" sz="2800" b="1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075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584175"/>
          </a:xfrm>
        </p:spPr>
        <p:txBody>
          <a:bodyPr/>
          <a:lstStyle/>
          <a:p>
            <a:pPr algn="ctr"/>
            <a:r>
              <a:rPr lang="sl-SI" altLang="sl-SI" sz="3600" b="1" dirty="0" smtClean="0">
                <a:solidFill>
                  <a:schemeClr val="bg2">
                    <a:lumMod val="50000"/>
                  </a:schemeClr>
                </a:solidFill>
              </a:rPr>
              <a:t>ZAKAJ JE RUMENJAK OBARVAN RUMENO?</a:t>
            </a:r>
            <a:endParaRPr lang="en-US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3528" y="1772815"/>
            <a:ext cx="8820472" cy="4752528"/>
          </a:xfrm>
        </p:spPr>
        <p:txBody>
          <a:bodyPr/>
          <a:lstStyle/>
          <a:p>
            <a:r>
              <a:rPr lang="sl-SI" dirty="0" smtClean="0"/>
              <a:t> </a:t>
            </a:r>
            <a:r>
              <a:rPr lang="en-US" dirty="0" smtClean="0"/>
              <a:t>V </a:t>
            </a:r>
            <a:r>
              <a:rPr lang="en-US" dirty="0" err="1"/>
              <a:t>rumenjaku</a:t>
            </a:r>
            <a:r>
              <a:rPr lang="en-US" dirty="0"/>
              <a:t> se </a:t>
            </a:r>
            <a:r>
              <a:rPr lang="en-US" dirty="0" err="1"/>
              <a:t>poleg</a:t>
            </a:r>
            <a:r>
              <a:rPr lang="en-US" dirty="0"/>
              <a:t> </a:t>
            </a:r>
            <a:r>
              <a:rPr lang="en-US" dirty="0" err="1"/>
              <a:t>vsega</a:t>
            </a:r>
            <a:r>
              <a:rPr lang="en-US" dirty="0"/>
              <a:t> </a:t>
            </a:r>
            <a:r>
              <a:rPr lang="en-US" dirty="0" err="1"/>
              <a:t>omenjenega</a:t>
            </a:r>
            <a:r>
              <a:rPr lang="en-US" dirty="0"/>
              <a:t> </a:t>
            </a:r>
            <a:r>
              <a:rPr lang="en-US" dirty="0" err="1"/>
              <a:t>nahajajo</a:t>
            </a:r>
            <a:r>
              <a:rPr lang="en-US" dirty="0"/>
              <a:t> </a:t>
            </a:r>
            <a:r>
              <a:rPr lang="sl-SI" dirty="0" smtClean="0"/>
              <a:t>   </a:t>
            </a:r>
          </a:p>
          <a:p>
            <a:pPr marL="69850" indent="0">
              <a:buNone/>
            </a:pPr>
            <a:r>
              <a:rPr lang="sl-SI" dirty="0"/>
              <a:t> </a:t>
            </a:r>
            <a:r>
              <a:rPr lang="sl-SI" dirty="0" smtClean="0"/>
              <a:t>  </a:t>
            </a:r>
            <a:r>
              <a:rPr lang="en-US" b="1" dirty="0" err="1" smtClean="0"/>
              <a:t>barvila</a:t>
            </a:r>
            <a:r>
              <a:rPr lang="en-US" b="1" dirty="0" smtClean="0"/>
              <a:t> </a:t>
            </a:r>
            <a:r>
              <a:rPr lang="en-US" b="1" dirty="0" err="1"/>
              <a:t>iz</a:t>
            </a:r>
            <a:r>
              <a:rPr lang="en-US" b="1" dirty="0"/>
              <a:t> </a:t>
            </a:r>
            <a:r>
              <a:rPr lang="en-US" b="1" dirty="0" err="1"/>
              <a:t>skupine</a:t>
            </a:r>
            <a:r>
              <a:rPr lang="en-US" b="1" dirty="0"/>
              <a:t> </a:t>
            </a:r>
            <a:r>
              <a:rPr lang="en-US" b="1" dirty="0" err="1"/>
              <a:t>karotenoidov</a:t>
            </a:r>
            <a:r>
              <a:rPr lang="en-US" b="1" dirty="0"/>
              <a:t>, </a:t>
            </a:r>
            <a:r>
              <a:rPr lang="en-US" b="1" dirty="0" err="1"/>
              <a:t>luteina</a:t>
            </a:r>
            <a:r>
              <a:rPr lang="en-US" b="1" dirty="0"/>
              <a:t> in </a:t>
            </a:r>
            <a:r>
              <a:rPr lang="en-US" b="1" dirty="0" err="1"/>
              <a:t>zeaksantina</a:t>
            </a:r>
            <a:r>
              <a:rPr lang="en-US" dirty="0"/>
              <a:t>. </a:t>
            </a:r>
            <a:endParaRPr lang="en-US" sz="2800" dirty="0"/>
          </a:p>
        </p:txBody>
      </p:sp>
      <p:pic>
        <p:nvPicPr>
          <p:cNvPr id="4" name="Slika 3" descr="https://static.wixstatic.com/media/3923b5_92e0215f9d534ca18c45463ca9347fa1~mv2.png/v1/fit/w_300,h_300,al_c,q_5/fil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445" y="2708920"/>
            <a:ext cx="4669110" cy="3655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106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88641"/>
            <a:ext cx="9144000" cy="1152128"/>
          </a:xfrm>
        </p:spPr>
        <p:txBody>
          <a:bodyPr/>
          <a:lstStyle/>
          <a:p>
            <a:pPr algn="ctr"/>
            <a:r>
              <a:rPr lang="sl-SI" altLang="sl-SI" sz="3600" b="1" dirty="0" smtClean="0">
                <a:solidFill>
                  <a:schemeClr val="bg2">
                    <a:lumMod val="50000"/>
                  </a:schemeClr>
                </a:solidFill>
              </a:rPr>
              <a:t>KOAGULACIJA BELJAKOVIN</a:t>
            </a:r>
            <a:endParaRPr lang="en-US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3528" y="1340769"/>
            <a:ext cx="8820472" cy="5184574"/>
          </a:xfrm>
        </p:spPr>
        <p:txBody>
          <a:bodyPr/>
          <a:lstStyle/>
          <a:p>
            <a:r>
              <a:rPr lang="sl-SI" sz="2600" dirty="0" smtClean="0"/>
              <a:t> </a:t>
            </a:r>
            <a:r>
              <a:rPr lang="en-US" sz="2600" dirty="0" err="1" smtClean="0"/>
              <a:t>beljakovine</a:t>
            </a:r>
            <a:r>
              <a:rPr lang="sl-SI" sz="2600" dirty="0" smtClean="0"/>
              <a:t> se</a:t>
            </a:r>
            <a:r>
              <a:rPr lang="en-US" sz="2600" dirty="0" smtClean="0"/>
              <a:t> </a:t>
            </a:r>
            <a:r>
              <a:rPr lang="en-US" sz="2600" dirty="0" err="1"/>
              <a:t>nahajajo</a:t>
            </a:r>
            <a:r>
              <a:rPr lang="en-US" sz="2600" dirty="0"/>
              <a:t> v </a:t>
            </a:r>
            <a:r>
              <a:rPr lang="en-US" sz="2600" dirty="0" err="1"/>
              <a:t>beljaku</a:t>
            </a:r>
            <a:r>
              <a:rPr lang="en-US" sz="2600" dirty="0"/>
              <a:t> in </a:t>
            </a:r>
            <a:r>
              <a:rPr lang="en-US" sz="2600" dirty="0" err="1" smtClean="0"/>
              <a:t>rumenjaku</a:t>
            </a:r>
            <a:endParaRPr lang="sl-SI" sz="2600" dirty="0" smtClean="0"/>
          </a:p>
          <a:p>
            <a:r>
              <a:rPr lang="sl-SI" sz="2600" dirty="0"/>
              <a:t> </a:t>
            </a:r>
            <a:r>
              <a:rPr lang="sl-SI" sz="2600" dirty="0" smtClean="0"/>
              <a:t>z</a:t>
            </a:r>
            <a:r>
              <a:rPr lang="en-US" sz="2600" dirty="0" smtClean="0"/>
              <a:t>a </a:t>
            </a:r>
            <a:r>
              <a:rPr lang="en-US" sz="2600" dirty="0" err="1"/>
              <a:t>beljak</a:t>
            </a:r>
            <a:r>
              <a:rPr lang="en-US" sz="2600" dirty="0"/>
              <a:t> je </a:t>
            </a:r>
            <a:r>
              <a:rPr lang="en-US" sz="2600" dirty="0" err="1"/>
              <a:t>značilna</a:t>
            </a:r>
            <a:r>
              <a:rPr lang="en-US" sz="2600" dirty="0"/>
              <a:t> </a:t>
            </a:r>
            <a:r>
              <a:rPr lang="en-US" sz="2600" dirty="0" err="1"/>
              <a:t>koagulacija</a:t>
            </a:r>
            <a:r>
              <a:rPr lang="en-US" sz="2600" dirty="0"/>
              <a:t> </a:t>
            </a:r>
            <a:r>
              <a:rPr lang="en-US" sz="2600" dirty="0" err="1"/>
              <a:t>beljakovin</a:t>
            </a:r>
            <a:r>
              <a:rPr lang="en-US" sz="2600" dirty="0"/>
              <a:t> </a:t>
            </a:r>
            <a:endParaRPr lang="sl-SI" sz="2600" dirty="0" smtClean="0"/>
          </a:p>
          <a:p>
            <a:pPr marL="69850" indent="0">
              <a:buNone/>
            </a:pPr>
            <a:r>
              <a:rPr lang="sl-SI" sz="2600" dirty="0"/>
              <a:t> </a:t>
            </a:r>
            <a:r>
              <a:rPr lang="sl-SI" sz="2600" dirty="0" smtClean="0"/>
              <a:t>   </a:t>
            </a:r>
            <a:r>
              <a:rPr lang="en-US" sz="2600" dirty="0" smtClean="0"/>
              <a:t>med</a:t>
            </a:r>
            <a:r>
              <a:rPr lang="sl-SI" sz="2600" dirty="0"/>
              <a:t> </a:t>
            </a:r>
            <a:r>
              <a:rPr lang="en-US" sz="2600" dirty="0" smtClean="0"/>
              <a:t>62 </a:t>
            </a:r>
            <a:r>
              <a:rPr lang="en-US" sz="2600" dirty="0"/>
              <a:t>– </a:t>
            </a:r>
            <a:r>
              <a:rPr lang="en-US" sz="2600" dirty="0" smtClean="0"/>
              <a:t>70°C </a:t>
            </a:r>
            <a:endParaRPr lang="sl-SI" sz="2600" dirty="0"/>
          </a:p>
          <a:p>
            <a:r>
              <a:rPr lang="en-US" sz="2600" dirty="0" err="1" smtClean="0"/>
              <a:t>beljakovine</a:t>
            </a:r>
            <a:r>
              <a:rPr lang="en-US" sz="2600" dirty="0" smtClean="0"/>
              <a:t> </a:t>
            </a:r>
            <a:r>
              <a:rPr lang="en-US" sz="2600" dirty="0" err="1"/>
              <a:t>rumenjaka</a:t>
            </a:r>
            <a:r>
              <a:rPr lang="en-US" sz="2600" dirty="0"/>
              <a:t> </a:t>
            </a:r>
            <a:r>
              <a:rPr lang="en-US" sz="2600" dirty="0" err="1"/>
              <a:t>koagulirajo</a:t>
            </a:r>
            <a:r>
              <a:rPr lang="en-US" sz="2600" dirty="0"/>
              <a:t> </a:t>
            </a:r>
            <a:r>
              <a:rPr lang="en-US" sz="2600" dirty="0" err="1"/>
              <a:t>pri</a:t>
            </a:r>
            <a:r>
              <a:rPr lang="en-US" sz="2600" dirty="0"/>
              <a:t> </a:t>
            </a:r>
            <a:r>
              <a:rPr lang="en-US" sz="2600" dirty="0" err="1"/>
              <a:t>nekoliko</a:t>
            </a:r>
            <a:r>
              <a:rPr lang="en-US" sz="2600" dirty="0"/>
              <a:t> </a:t>
            </a:r>
            <a:r>
              <a:rPr lang="en-US" sz="2600" dirty="0" err="1"/>
              <a:t>višji</a:t>
            </a:r>
            <a:r>
              <a:rPr lang="en-US" sz="2600" dirty="0"/>
              <a:t> </a:t>
            </a:r>
            <a:r>
              <a:rPr lang="en-US" sz="2600" dirty="0" err="1"/>
              <a:t>temperaturi</a:t>
            </a:r>
            <a:r>
              <a:rPr lang="en-US" sz="2600" dirty="0"/>
              <a:t> – med 65 in 82 °</a:t>
            </a:r>
            <a:r>
              <a:rPr lang="en-US" sz="2600" dirty="0" smtClean="0"/>
              <a:t>C</a:t>
            </a:r>
            <a:endParaRPr lang="sl-SI" sz="2600" dirty="0" smtClean="0"/>
          </a:p>
          <a:p>
            <a:r>
              <a:rPr lang="en-US" sz="2600" dirty="0" smtClean="0"/>
              <a:t> </a:t>
            </a:r>
            <a:r>
              <a:rPr lang="sl-SI" sz="2600" dirty="0" smtClean="0"/>
              <a:t>s</a:t>
            </a:r>
            <a:r>
              <a:rPr lang="en-US" sz="2600" dirty="0" smtClean="0"/>
              <a:t> </a:t>
            </a:r>
            <a:r>
              <a:rPr lang="en-US" sz="2600" dirty="0" err="1"/>
              <a:t>koagulacijo</a:t>
            </a:r>
            <a:r>
              <a:rPr lang="en-US" sz="2600" dirty="0"/>
              <a:t> se </a:t>
            </a:r>
            <a:r>
              <a:rPr lang="en-US" sz="2600" dirty="0" err="1"/>
              <a:t>spremeni</a:t>
            </a:r>
            <a:r>
              <a:rPr lang="en-US" sz="2600" dirty="0"/>
              <a:t> </a:t>
            </a:r>
            <a:r>
              <a:rPr lang="en-US" sz="2600" dirty="0" err="1"/>
              <a:t>struktura</a:t>
            </a:r>
            <a:r>
              <a:rPr lang="en-US" sz="2600" dirty="0"/>
              <a:t> </a:t>
            </a:r>
            <a:r>
              <a:rPr lang="en-US" sz="2600" dirty="0" err="1"/>
              <a:t>beljakovin</a:t>
            </a:r>
            <a:r>
              <a:rPr lang="en-US" sz="2600" dirty="0"/>
              <a:t>, </a:t>
            </a:r>
            <a:r>
              <a:rPr lang="en-US" sz="2600" dirty="0" err="1"/>
              <a:t>kar</a:t>
            </a:r>
            <a:r>
              <a:rPr lang="en-US" sz="2600" dirty="0"/>
              <a:t> </a:t>
            </a:r>
            <a:r>
              <a:rPr lang="sl-SI" sz="2600" dirty="0" smtClean="0"/>
              <a:t>  </a:t>
            </a:r>
            <a:r>
              <a:rPr lang="en-US" sz="2600" dirty="0" err="1" smtClean="0"/>
              <a:t>vodi</a:t>
            </a:r>
            <a:r>
              <a:rPr lang="en-US" sz="2600" dirty="0" smtClean="0"/>
              <a:t> </a:t>
            </a:r>
            <a:r>
              <a:rPr lang="en-US" sz="2600" dirty="0"/>
              <a:t>do </a:t>
            </a:r>
            <a:r>
              <a:rPr lang="en-US" sz="2600" dirty="0" err="1"/>
              <a:t>tvorbe</a:t>
            </a:r>
            <a:r>
              <a:rPr lang="en-US" sz="2600" dirty="0"/>
              <a:t> </a:t>
            </a:r>
            <a:r>
              <a:rPr lang="en-US" sz="2600" dirty="0" err="1"/>
              <a:t>gela</a:t>
            </a:r>
            <a:r>
              <a:rPr lang="en-US" sz="2600" dirty="0"/>
              <a:t>, </a:t>
            </a:r>
            <a:r>
              <a:rPr lang="en-US" sz="2600" dirty="0" err="1"/>
              <a:t>pravimo</a:t>
            </a:r>
            <a:r>
              <a:rPr lang="en-US" sz="2600" dirty="0"/>
              <a:t>, </a:t>
            </a:r>
            <a:r>
              <a:rPr lang="en-US" sz="2600" dirty="0" smtClean="0"/>
              <a:t>da</a:t>
            </a:r>
            <a:r>
              <a:rPr lang="sl-SI" sz="2600" dirty="0" smtClean="0"/>
              <a:t> </a:t>
            </a:r>
            <a:r>
              <a:rPr lang="en-US" sz="2600" dirty="0" err="1" smtClean="0"/>
              <a:t>beljakovine</a:t>
            </a:r>
            <a:r>
              <a:rPr lang="en-US" sz="2600" dirty="0" smtClean="0"/>
              <a:t> </a:t>
            </a:r>
            <a:r>
              <a:rPr lang="en-US" sz="2600" dirty="0"/>
              <a:t>»</a:t>
            </a:r>
            <a:r>
              <a:rPr lang="en-US" sz="2600" dirty="0" err="1"/>
              <a:t>zakrknejo</a:t>
            </a:r>
            <a:r>
              <a:rPr lang="en-US" sz="2600" dirty="0" smtClean="0"/>
              <a:t>«</a:t>
            </a:r>
            <a:endParaRPr lang="en-US" sz="2600" dirty="0"/>
          </a:p>
          <a:p>
            <a:pPr marL="69850" indent="0">
              <a:buNone/>
            </a:pPr>
            <a:r>
              <a:rPr lang="sl-SI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243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88641"/>
            <a:ext cx="9144000" cy="1152128"/>
          </a:xfrm>
        </p:spPr>
        <p:txBody>
          <a:bodyPr/>
          <a:lstStyle/>
          <a:p>
            <a:pPr algn="ctr"/>
            <a:r>
              <a:rPr lang="sl-SI" altLang="sl-SI" sz="3600" b="1" dirty="0" smtClean="0">
                <a:solidFill>
                  <a:schemeClr val="bg2">
                    <a:lumMod val="50000"/>
                  </a:schemeClr>
                </a:solidFill>
              </a:rPr>
              <a:t>KOAGULACIJA BELJAKOVIN</a:t>
            </a:r>
            <a:endParaRPr lang="en-US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3528" y="1340769"/>
            <a:ext cx="8820472" cy="5184574"/>
          </a:xfrm>
        </p:spPr>
        <p:txBody>
          <a:bodyPr/>
          <a:lstStyle/>
          <a:p>
            <a:r>
              <a:rPr lang="sl-SI" sz="2600" dirty="0" smtClean="0"/>
              <a:t> k</a:t>
            </a:r>
            <a:r>
              <a:rPr lang="en-US" sz="2600" dirty="0" smtClean="0"/>
              <a:t>o </a:t>
            </a:r>
            <a:r>
              <a:rPr lang="en-US" sz="2600" dirty="0" err="1"/>
              <a:t>dosežemo</a:t>
            </a:r>
            <a:r>
              <a:rPr lang="en-US" sz="2600" dirty="0"/>
              <a:t> </a:t>
            </a:r>
            <a:r>
              <a:rPr lang="en-US" sz="2600" dirty="0" err="1"/>
              <a:t>temperaturo</a:t>
            </a:r>
            <a:r>
              <a:rPr lang="en-US" sz="2600" dirty="0"/>
              <a:t> </a:t>
            </a:r>
            <a:r>
              <a:rPr lang="en-US" sz="2600" dirty="0" err="1"/>
              <a:t>koagulacije</a:t>
            </a:r>
            <a:r>
              <a:rPr lang="en-US" sz="2600" dirty="0"/>
              <a:t> </a:t>
            </a:r>
            <a:r>
              <a:rPr lang="en-US" sz="2600" dirty="0" err="1"/>
              <a:t>ali</a:t>
            </a:r>
            <a:r>
              <a:rPr lang="en-US" sz="2600" dirty="0"/>
              <a:t> jo </a:t>
            </a:r>
            <a:r>
              <a:rPr lang="en-US" sz="2600" dirty="0" err="1"/>
              <a:t>celo</a:t>
            </a:r>
            <a:r>
              <a:rPr lang="en-US" sz="2600" dirty="0"/>
              <a:t> </a:t>
            </a:r>
            <a:endParaRPr lang="sl-SI" sz="2600" dirty="0" smtClean="0"/>
          </a:p>
          <a:p>
            <a:pPr marL="69850" indent="0">
              <a:buNone/>
            </a:pPr>
            <a:r>
              <a:rPr lang="sl-SI" sz="2600" dirty="0"/>
              <a:t> </a:t>
            </a:r>
            <a:r>
              <a:rPr lang="sl-SI" sz="2600" dirty="0" smtClean="0"/>
              <a:t>   </a:t>
            </a:r>
            <a:r>
              <a:rPr lang="en-US" sz="2600" dirty="0" err="1" smtClean="0"/>
              <a:t>presežemo</a:t>
            </a:r>
            <a:r>
              <a:rPr lang="en-US" sz="2600" dirty="0"/>
              <a:t>, se </a:t>
            </a:r>
            <a:r>
              <a:rPr lang="en-US" sz="2600" dirty="0" err="1"/>
              <a:t>struktura</a:t>
            </a:r>
            <a:r>
              <a:rPr lang="en-US" sz="2600" dirty="0"/>
              <a:t> </a:t>
            </a:r>
            <a:r>
              <a:rPr lang="en-US" sz="2600" dirty="0" err="1"/>
              <a:t>beljakovin</a:t>
            </a:r>
            <a:r>
              <a:rPr lang="en-US" sz="2600" dirty="0"/>
              <a:t> </a:t>
            </a:r>
            <a:r>
              <a:rPr lang="en-US" sz="2600" dirty="0" err="1" smtClean="0"/>
              <a:t>poruši</a:t>
            </a:r>
            <a:endParaRPr lang="sl-SI" sz="2600" dirty="0" smtClean="0"/>
          </a:p>
          <a:p>
            <a:r>
              <a:rPr lang="sl-SI" sz="2600" dirty="0" smtClean="0"/>
              <a:t> to</a:t>
            </a:r>
            <a:r>
              <a:rPr lang="en-US" sz="2600" dirty="0" smtClean="0"/>
              <a:t> </a:t>
            </a:r>
            <a:r>
              <a:rPr lang="en-US" sz="2600" dirty="0" err="1"/>
              <a:t>vodi</a:t>
            </a:r>
            <a:r>
              <a:rPr lang="en-US" sz="2600" dirty="0"/>
              <a:t> do </a:t>
            </a:r>
            <a:r>
              <a:rPr lang="en-US" sz="2600" dirty="0" err="1"/>
              <a:t>reakcij</a:t>
            </a:r>
            <a:r>
              <a:rPr lang="en-US" sz="2600" dirty="0"/>
              <a:t> med </a:t>
            </a:r>
            <a:r>
              <a:rPr lang="en-US" sz="2600" dirty="0" err="1"/>
              <a:t>spremenjenimi</a:t>
            </a:r>
            <a:r>
              <a:rPr lang="en-US" sz="2600" dirty="0"/>
              <a:t> in </a:t>
            </a:r>
            <a:r>
              <a:rPr lang="en-US" sz="2600" dirty="0" err="1"/>
              <a:t>krajšimi</a:t>
            </a:r>
            <a:r>
              <a:rPr lang="en-US" sz="2600" dirty="0"/>
              <a:t> </a:t>
            </a:r>
            <a:r>
              <a:rPr lang="sl-SI" sz="2600" dirty="0" smtClean="0"/>
              <a:t>  </a:t>
            </a:r>
          </a:p>
          <a:p>
            <a:pPr marL="69850" indent="0">
              <a:buNone/>
            </a:pPr>
            <a:r>
              <a:rPr lang="sl-SI" sz="2600" dirty="0"/>
              <a:t> </a:t>
            </a:r>
            <a:r>
              <a:rPr lang="sl-SI" sz="2600" dirty="0" smtClean="0"/>
              <a:t>   </a:t>
            </a:r>
            <a:r>
              <a:rPr lang="en-US" sz="2600" dirty="0" err="1" smtClean="0"/>
              <a:t>verigami</a:t>
            </a:r>
            <a:r>
              <a:rPr lang="en-US" sz="2600" dirty="0" smtClean="0"/>
              <a:t> </a:t>
            </a:r>
            <a:r>
              <a:rPr lang="en-US" sz="2600" dirty="0" err="1"/>
              <a:t>polipeptidov</a:t>
            </a:r>
            <a:r>
              <a:rPr lang="en-US" sz="2600" dirty="0"/>
              <a:t> (</a:t>
            </a:r>
            <a:r>
              <a:rPr lang="en-US" sz="2600" dirty="0" err="1"/>
              <a:t>agregacije</a:t>
            </a:r>
            <a:r>
              <a:rPr lang="en-US" sz="2600" dirty="0"/>
              <a:t>). </a:t>
            </a:r>
            <a:endParaRPr lang="sl-SI" sz="2600" dirty="0" smtClean="0"/>
          </a:p>
          <a:p>
            <a:r>
              <a:rPr lang="sl-SI" sz="2600" dirty="0" smtClean="0"/>
              <a:t> v</a:t>
            </a:r>
            <a:r>
              <a:rPr lang="en-US" sz="2600" dirty="0" smtClean="0"/>
              <a:t> </a:t>
            </a:r>
            <a:r>
              <a:rPr lang="en-US" sz="2600" dirty="0" err="1"/>
              <a:t>kolikor</a:t>
            </a:r>
            <a:r>
              <a:rPr lang="en-US" sz="2600" dirty="0"/>
              <a:t> je </a:t>
            </a:r>
            <a:r>
              <a:rPr lang="en-US" sz="2600" dirty="0" err="1"/>
              <a:t>temperatura</a:t>
            </a:r>
            <a:r>
              <a:rPr lang="en-US" sz="2600" dirty="0"/>
              <a:t> v </a:t>
            </a:r>
            <a:r>
              <a:rPr lang="en-US" sz="2600" dirty="0" err="1"/>
              <a:t>območju</a:t>
            </a:r>
            <a:r>
              <a:rPr lang="en-US" sz="2600" dirty="0"/>
              <a:t> </a:t>
            </a:r>
            <a:r>
              <a:rPr lang="en-US" sz="2600" dirty="0" err="1"/>
              <a:t>denaturacije</a:t>
            </a:r>
            <a:r>
              <a:rPr lang="en-US" sz="2600" dirty="0"/>
              <a:t> </a:t>
            </a:r>
            <a:r>
              <a:rPr lang="sl-SI" sz="2600" dirty="0" smtClean="0"/>
              <a:t>  </a:t>
            </a:r>
          </a:p>
          <a:p>
            <a:pPr marL="69850" indent="0">
              <a:buNone/>
            </a:pPr>
            <a:r>
              <a:rPr lang="sl-SI" sz="2600" dirty="0"/>
              <a:t> </a:t>
            </a:r>
            <a:r>
              <a:rPr lang="sl-SI" sz="2600" dirty="0" smtClean="0"/>
              <a:t>   </a:t>
            </a:r>
            <a:r>
              <a:rPr lang="en-US" sz="2600" dirty="0" err="1" smtClean="0"/>
              <a:t>posameznih</a:t>
            </a:r>
            <a:r>
              <a:rPr lang="en-US" sz="2600" dirty="0" smtClean="0"/>
              <a:t> </a:t>
            </a:r>
            <a:r>
              <a:rPr lang="en-US" sz="2600" dirty="0" err="1"/>
              <a:t>beljakovin</a:t>
            </a:r>
            <a:r>
              <a:rPr lang="en-US" sz="2600" dirty="0"/>
              <a:t>, </a:t>
            </a:r>
            <a:r>
              <a:rPr lang="en-US" sz="2600" dirty="0" err="1"/>
              <a:t>beljakovine</a:t>
            </a:r>
            <a:r>
              <a:rPr lang="en-US" sz="2600" dirty="0"/>
              <a:t> </a:t>
            </a:r>
            <a:r>
              <a:rPr lang="en-US" sz="2600" dirty="0" err="1"/>
              <a:t>tvorijo</a:t>
            </a:r>
            <a:r>
              <a:rPr lang="en-US" sz="2600" dirty="0"/>
              <a:t> </a:t>
            </a:r>
            <a:endParaRPr lang="sl-SI" sz="2600" dirty="0" smtClean="0"/>
          </a:p>
          <a:p>
            <a:pPr marL="69850" indent="0">
              <a:buNone/>
            </a:pPr>
            <a:r>
              <a:rPr lang="sl-SI" sz="2600" dirty="0"/>
              <a:t> </a:t>
            </a:r>
            <a:r>
              <a:rPr lang="sl-SI" sz="2600" dirty="0" smtClean="0"/>
              <a:t>   </a:t>
            </a:r>
            <a:r>
              <a:rPr lang="en-US" sz="2600" dirty="0" err="1" smtClean="0"/>
              <a:t>naključno</a:t>
            </a:r>
            <a:r>
              <a:rPr lang="en-US" sz="2600" dirty="0" smtClean="0"/>
              <a:t> </a:t>
            </a:r>
            <a:r>
              <a:rPr lang="en-US" sz="2600" dirty="0" err="1"/>
              <a:t>strukturo</a:t>
            </a:r>
            <a:r>
              <a:rPr lang="en-US" sz="2600" dirty="0"/>
              <a:t> – </a:t>
            </a:r>
            <a:r>
              <a:rPr lang="en-US" sz="2600" dirty="0" err="1" smtClean="0"/>
              <a:t>koagulirajo</a:t>
            </a:r>
            <a:endParaRPr lang="sl-SI" sz="2600" dirty="0" smtClean="0"/>
          </a:p>
          <a:p>
            <a:r>
              <a:rPr lang="sl-SI" sz="2600" dirty="0"/>
              <a:t> </a:t>
            </a:r>
            <a:r>
              <a:rPr lang="en-US" sz="2600" dirty="0" err="1" smtClean="0"/>
              <a:t>ob</a:t>
            </a:r>
            <a:r>
              <a:rPr lang="en-US" sz="2600" dirty="0" smtClean="0"/>
              <a:t> </a:t>
            </a:r>
            <a:r>
              <a:rPr lang="en-US" sz="2600" dirty="0" err="1"/>
              <a:t>višji</a:t>
            </a:r>
            <a:r>
              <a:rPr lang="en-US" sz="2600" dirty="0"/>
              <a:t> </a:t>
            </a:r>
            <a:r>
              <a:rPr lang="en-US" sz="2600" dirty="0" err="1"/>
              <a:t>temperaturi</a:t>
            </a:r>
            <a:r>
              <a:rPr lang="en-US" sz="2600" dirty="0"/>
              <a:t> pa pride do </a:t>
            </a:r>
            <a:r>
              <a:rPr lang="en-US" sz="2600" dirty="0" err="1"/>
              <a:t>urejene</a:t>
            </a:r>
            <a:r>
              <a:rPr lang="en-US" sz="2600" dirty="0"/>
              <a:t> </a:t>
            </a:r>
            <a:r>
              <a:rPr lang="en-US" sz="2600" dirty="0" err="1"/>
              <a:t>agregacije</a:t>
            </a:r>
            <a:r>
              <a:rPr lang="en-US" sz="2600" dirty="0"/>
              <a:t> </a:t>
            </a:r>
            <a:endParaRPr lang="sl-SI" sz="2600" dirty="0" smtClean="0"/>
          </a:p>
          <a:p>
            <a:pPr marL="69850" indent="0">
              <a:buNone/>
            </a:pPr>
            <a:r>
              <a:rPr lang="sl-SI" sz="2600" dirty="0"/>
              <a:t> </a:t>
            </a:r>
            <a:r>
              <a:rPr lang="sl-SI" sz="2600" dirty="0" smtClean="0"/>
              <a:t>   </a:t>
            </a:r>
            <a:r>
              <a:rPr lang="en-US" sz="2600" dirty="0" smtClean="0"/>
              <a:t>med </a:t>
            </a:r>
            <a:r>
              <a:rPr lang="en-US" sz="2600" dirty="0" err="1"/>
              <a:t>beljakovinami</a:t>
            </a:r>
            <a:r>
              <a:rPr lang="en-US" sz="2600" dirty="0"/>
              <a:t> – </a:t>
            </a:r>
            <a:r>
              <a:rPr lang="en-US" sz="2600" b="1" dirty="0" err="1"/>
              <a:t>tvorbe</a:t>
            </a:r>
            <a:r>
              <a:rPr lang="en-US" sz="2600" b="1" dirty="0"/>
              <a:t> </a:t>
            </a:r>
            <a:r>
              <a:rPr lang="en-US" sz="2600" b="1" dirty="0" err="1" smtClean="0"/>
              <a:t>gela</a:t>
            </a:r>
            <a:endParaRPr lang="en-US" sz="2600" b="1" dirty="0"/>
          </a:p>
          <a:p>
            <a:pPr marL="69850" indent="0">
              <a:buNone/>
            </a:pPr>
            <a:r>
              <a:rPr lang="sl-SI" sz="2600" dirty="0" smtClean="0"/>
              <a:t>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635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88641"/>
            <a:ext cx="9144000" cy="1152128"/>
          </a:xfrm>
        </p:spPr>
        <p:txBody>
          <a:bodyPr/>
          <a:lstStyle/>
          <a:p>
            <a:pPr algn="ctr"/>
            <a:r>
              <a:rPr lang="sl-SI" sz="3600" b="1" dirty="0" smtClean="0">
                <a:solidFill>
                  <a:schemeClr val="bg2">
                    <a:lumMod val="50000"/>
                  </a:schemeClr>
                </a:solidFill>
              </a:rPr>
              <a:t>DEJAVNIKI KOAGULACIJE</a:t>
            </a:r>
            <a:endParaRPr lang="en-US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3528" y="1340769"/>
            <a:ext cx="8820472" cy="5184574"/>
          </a:xfrm>
        </p:spPr>
        <p:txBody>
          <a:bodyPr/>
          <a:lstStyle/>
          <a:p>
            <a:pPr lvl="0"/>
            <a:r>
              <a:rPr lang="sl-SI" sz="2600" dirty="0" smtClean="0"/>
              <a:t> </a:t>
            </a:r>
            <a:r>
              <a:rPr lang="en-US" sz="2600" dirty="0" err="1" smtClean="0"/>
              <a:t>velikost</a:t>
            </a:r>
            <a:r>
              <a:rPr lang="en-US" sz="2600" dirty="0" smtClean="0"/>
              <a:t> </a:t>
            </a:r>
            <a:r>
              <a:rPr lang="en-US" sz="2600" dirty="0" err="1"/>
              <a:t>jajca</a:t>
            </a:r>
            <a:r>
              <a:rPr lang="en-US" sz="2600" dirty="0"/>
              <a:t> (</a:t>
            </a:r>
            <a:r>
              <a:rPr lang="en-US" sz="2600" dirty="0" err="1"/>
              <a:t>veliko</a:t>
            </a:r>
            <a:r>
              <a:rPr lang="en-US" sz="2600" dirty="0"/>
              <a:t> </a:t>
            </a:r>
            <a:r>
              <a:rPr lang="en-US" sz="2600" dirty="0" err="1" smtClean="0"/>
              <a:t>jajce</a:t>
            </a:r>
            <a:r>
              <a:rPr lang="sl-SI" sz="2600" dirty="0"/>
              <a:t> </a:t>
            </a:r>
            <a:r>
              <a:rPr lang="sl-SI" sz="2600" dirty="0" smtClean="0"/>
              <a:t>je </a:t>
            </a:r>
            <a:r>
              <a:rPr lang="en-US" sz="2600" dirty="0" err="1" smtClean="0"/>
              <a:t>potrebno</a:t>
            </a:r>
            <a:r>
              <a:rPr lang="en-US" sz="2600" dirty="0" smtClean="0"/>
              <a:t> </a:t>
            </a:r>
            <a:r>
              <a:rPr lang="en-US" sz="2600" dirty="0" err="1"/>
              <a:t>kuhati</a:t>
            </a:r>
            <a:r>
              <a:rPr lang="en-US" sz="2600" dirty="0"/>
              <a:t> </a:t>
            </a:r>
            <a:r>
              <a:rPr lang="en-US" sz="2600" dirty="0" err="1"/>
              <a:t>dlje</a:t>
            </a:r>
            <a:r>
              <a:rPr lang="en-US" sz="2600" dirty="0"/>
              <a:t> </a:t>
            </a:r>
            <a:r>
              <a:rPr lang="sl-SI" sz="2600" dirty="0" smtClean="0"/>
              <a:t> </a:t>
            </a:r>
          </a:p>
          <a:p>
            <a:pPr marL="69850" lvl="0" indent="0">
              <a:buNone/>
            </a:pPr>
            <a:r>
              <a:rPr lang="sl-SI" sz="2600" dirty="0"/>
              <a:t> </a:t>
            </a:r>
            <a:r>
              <a:rPr lang="sl-SI" sz="2600" dirty="0" smtClean="0"/>
              <a:t>   </a:t>
            </a:r>
            <a:r>
              <a:rPr lang="en-US" sz="2600" dirty="0" err="1" smtClean="0"/>
              <a:t>časa</a:t>
            </a:r>
            <a:r>
              <a:rPr lang="en-US" sz="2600" dirty="0"/>
              <a:t>), </a:t>
            </a:r>
          </a:p>
          <a:p>
            <a:pPr lvl="0"/>
            <a:r>
              <a:rPr lang="sl-SI" sz="2600" dirty="0" smtClean="0"/>
              <a:t> </a:t>
            </a:r>
            <a:r>
              <a:rPr lang="en-US" sz="2600" dirty="0" err="1" smtClean="0"/>
              <a:t>začetna</a:t>
            </a:r>
            <a:r>
              <a:rPr lang="en-US" sz="2600" dirty="0" smtClean="0"/>
              <a:t> </a:t>
            </a:r>
            <a:r>
              <a:rPr lang="en-US" sz="2600" dirty="0" err="1"/>
              <a:t>temperatura</a:t>
            </a:r>
            <a:r>
              <a:rPr lang="en-US" sz="2600" dirty="0"/>
              <a:t> </a:t>
            </a:r>
            <a:r>
              <a:rPr lang="en-US" sz="2600" dirty="0" err="1"/>
              <a:t>jajca</a:t>
            </a:r>
            <a:r>
              <a:rPr lang="en-US" sz="2600" dirty="0"/>
              <a:t> (</a:t>
            </a:r>
            <a:r>
              <a:rPr lang="en-US" sz="2600" dirty="0" err="1"/>
              <a:t>če</a:t>
            </a:r>
            <a:r>
              <a:rPr lang="en-US" sz="2600" dirty="0"/>
              <a:t> </a:t>
            </a:r>
            <a:r>
              <a:rPr lang="en-US" sz="2600" dirty="0" err="1"/>
              <a:t>jajce</a:t>
            </a:r>
            <a:r>
              <a:rPr lang="en-US" sz="2600" dirty="0"/>
              <a:t> </a:t>
            </a:r>
            <a:r>
              <a:rPr lang="en-US" sz="2600" dirty="0" err="1"/>
              <a:t>hranimo</a:t>
            </a:r>
            <a:r>
              <a:rPr lang="en-US" sz="2600" dirty="0"/>
              <a:t> v </a:t>
            </a:r>
            <a:endParaRPr lang="sl-SI" sz="2600" dirty="0" smtClean="0"/>
          </a:p>
          <a:p>
            <a:pPr marL="69850" lvl="0" indent="0">
              <a:buNone/>
            </a:pPr>
            <a:r>
              <a:rPr lang="sl-SI" sz="2600" dirty="0"/>
              <a:t> </a:t>
            </a:r>
            <a:r>
              <a:rPr lang="sl-SI" sz="2600" dirty="0" smtClean="0"/>
              <a:t>   </a:t>
            </a:r>
            <a:r>
              <a:rPr lang="en-US" sz="2600" dirty="0" err="1" smtClean="0"/>
              <a:t>hladilniku</a:t>
            </a:r>
            <a:r>
              <a:rPr lang="en-US" sz="2600" dirty="0"/>
              <a:t>, s tem </a:t>
            </a:r>
            <a:r>
              <a:rPr lang="en-US" sz="2600" dirty="0" err="1"/>
              <a:t>povečamo</a:t>
            </a:r>
            <a:r>
              <a:rPr lang="en-US" sz="2600" dirty="0"/>
              <a:t> </a:t>
            </a:r>
            <a:r>
              <a:rPr lang="en-US" sz="2600" dirty="0" err="1"/>
              <a:t>temperaturno</a:t>
            </a:r>
            <a:r>
              <a:rPr lang="en-US" sz="2600" dirty="0"/>
              <a:t> </a:t>
            </a:r>
            <a:r>
              <a:rPr lang="en-US" sz="2600" dirty="0" err="1"/>
              <a:t>razliko</a:t>
            </a:r>
            <a:r>
              <a:rPr lang="en-US" sz="2600" dirty="0"/>
              <a:t> </a:t>
            </a:r>
            <a:r>
              <a:rPr lang="sl-SI" sz="2600" dirty="0" smtClean="0"/>
              <a:t>  </a:t>
            </a:r>
          </a:p>
          <a:p>
            <a:pPr marL="69850" lvl="0" indent="0">
              <a:buNone/>
            </a:pPr>
            <a:r>
              <a:rPr lang="sl-SI" sz="2600" dirty="0"/>
              <a:t> </a:t>
            </a:r>
            <a:r>
              <a:rPr lang="sl-SI" sz="2600" dirty="0" smtClean="0"/>
              <a:t>   </a:t>
            </a:r>
            <a:r>
              <a:rPr lang="en-US" sz="2600" dirty="0" smtClean="0"/>
              <a:t>med</a:t>
            </a:r>
            <a:r>
              <a:rPr lang="sl-SI" sz="2600" dirty="0" smtClean="0"/>
              <a:t> </a:t>
            </a:r>
            <a:r>
              <a:rPr lang="en-US" sz="2600" dirty="0" err="1" smtClean="0"/>
              <a:t>začetno</a:t>
            </a:r>
            <a:r>
              <a:rPr lang="en-US" sz="2600" dirty="0" smtClean="0"/>
              <a:t> </a:t>
            </a:r>
            <a:r>
              <a:rPr lang="en-US" sz="2600" dirty="0" err="1"/>
              <a:t>temperaturo</a:t>
            </a:r>
            <a:r>
              <a:rPr lang="en-US" sz="2600" dirty="0"/>
              <a:t> in </a:t>
            </a:r>
            <a:r>
              <a:rPr lang="en-US" sz="2600" dirty="0" err="1"/>
              <a:t>temperaturo</a:t>
            </a:r>
            <a:r>
              <a:rPr lang="en-US" sz="2600" dirty="0"/>
              <a:t> </a:t>
            </a:r>
            <a:endParaRPr lang="sl-SI" sz="2600" dirty="0" smtClean="0"/>
          </a:p>
          <a:p>
            <a:pPr marL="69850" lvl="0" indent="0">
              <a:buNone/>
            </a:pPr>
            <a:r>
              <a:rPr lang="sl-SI" sz="2600" dirty="0"/>
              <a:t> </a:t>
            </a:r>
            <a:r>
              <a:rPr lang="sl-SI" sz="2600" dirty="0" smtClean="0"/>
              <a:t>   </a:t>
            </a:r>
            <a:r>
              <a:rPr lang="en-US" sz="2600" dirty="0" err="1" smtClean="0"/>
              <a:t>koagulacije</a:t>
            </a:r>
            <a:r>
              <a:rPr lang="en-US" sz="2600" dirty="0"/>
              <a:t>), </a:t>
            </a:r>
          </a:p>
          <a:p>
            <a:pPr lvl="0"/>
            <a:r>
              <a:rPr lang="sl-SI" sz="2600" dirty="0" smtClean="0"/>
              <a:t> </a:t>
            </a:r>
            <a:r>
              <a:rPr lang="en-US" sz="2600" dirty="0" smtClean="0"/>
              <a:t>sol </a:t>
            </a:r>
            <a:r>
              <a:rPr lang="en-US" sz="2600" dirty="0"/>
              <a:t>(</a:t>
            </a:r>
            <a:r>
              <a:rPr lang="en-US" sz="2600" dirty="0" err="1"/>
              <a:t>pospeši</a:t>
            </a:r>
            <a:r>
              <a:rPr lang="en-US" sz="2600" dirty="0"/>
              <a:t> </a:t>
            </a:r>
            <a:r>
              <a:rPr lang="en-US" sz="2600" dirty="0" err="1"/>
              <a:t>koagulacijo</a:t>
            </a:r>
            <a:r>
              <a:rPr lang="en-US" sz="2600" dirty="0"/>
              <a:t>) in </a:t>
            </a:r>
            <a:r>
              <a:rPr lang="en-US" sz="2600" dirty="0" err="1"/>
              <a:t>sladkor</a:t>
            </a:r>
            <a:r>
              <a:rPr lang="en-US" sz="2600" dirty="0"/>
              <a:t> (</a:t>
            </a:r>
            <a:r>
              <a:rPr lang="en-US" sz="2600" dirty="0" err="1"/>
              <a:t>zniža</a:t>
            </a:r>
            <a:r>
              <a:rPr lang="en-US" sz="2600" dirty="0"/>
              <a:t> </a:t>
            </a:r>
            <a:r>
              <a:rPr lang="sl-SI" sz="2600" dirty="0" smtClean="0"/>
              <a:t> </a:t>
            </a:r>
          </a:p>
          <a:p>
            <a:pPr marL="69850" lvl="0" indent="0">
              <a:buNone/>
            </a:pPr>
            <a:r>
              <a:rPr lang="sl-SI" sz="2600" dirty="0"/>
              <a:t> </a:t>
            </a:r>
            <a:r>
              <a:rPr lang="sl-SI" sz="2600" dirty="0" smtClean="0"/>
              <a:t>   </a:t>
            </a:r>
            <a:r>
              <a:rPr lang="en-US" sz="2600" dirty="0" err="1" smtClean="0"/>
              <a:t>temperaturo</a:t>
            </a:r>
            <a:r>
              <a:rPr lang="sl-SI" sz="2600" dirty="0"/>
              <a:t> </a:t>
            </a:r>
            <a:r>
              <a:rPr lang="en-US" sz="2600" dirty="0" err="1" smtClean="0"/>
              <a:t>koagulacije</a:t>
            </a:r>
            <a:r>
              <a:rPr lang="en-US" sz="2600" dirty="0"/>
              <a:t>), </a:t>
            </a:r>
          </a:p>
          <a:p>
            <a:pPr lvl="0"/>
            <a:r>
              <a:rPr lang="sl-SI" sz="2600" dirty="0" smtClean="0"/>
              <a:t> </a:t>
            </a:r>
            <a:r>
              <a:rPr lang="en-US" sz="2600" dirty="0" err="1" smtClean="0"/>
              <a:t>dodatek</a:t>
            </a:r>
            <a:r>
              <a:rPr lang="en-US" sz="2600" dirty="0" smtClean="0"/>
              <a:t> </a:t>
            </a:r>
            <a:r>
              <a:rPr lang="en-US" sz="2600" dirty="0" err="1"/>
              <a:t>kisline</a:t>
            </a:r>
            <a:r>
              <a:rPr lang="en-US" sz="2600" dirty="0"/>
              <a:t> (</a:t>
            </a:r>
            <a:r>
              <a:rPr lang="en-US" sz="2600" dirty="0" err="1"/>
              <a:t>zniža</a:t>
            </a:r>
            <a:r>
              <a:rPr lang="en-US" sz="2600" dirty="0"/>
              <a:t> </a:t>
            </a:r>
            <a:r>
              <a:rPr lang="en-US" sz="2600" dirty="0" err="1"/>
              <a:t>temperaturo</a:t>
            </a:r>
            <a:r>
              <a:rPr lang="en-US" sz="2600" dirty="0"/>
              <a:t> </a:t>
            </a:r>
            <a:r>
              <a:rPr lang="en-US" sz="2600" dirty="0" err="1"/>
              <a:t>koagulacije</a:t>
            </a:r>
            <a:r>
              <a:rPr lang="en-US" sz="2600" dirty="0"/>
              <a:t>). 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685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88641"/>
            <a:ext cx="9144000" cy="1152128"/>
          </a:xfrm>
        </p:spPr>
        <p:txBody>
          <a:bodyPr/>
          <a:lstStyle/>
          <a:p>
            <a:pPr algn="ctr"/>
            <a:r>
              <a:rPr lang="sl-SI" sz="3200" b="1" dirty="0" smtClean="0">
                <a:solidFill>
                  <a:schemeClr val="bg2">
                    <a:lumMod val="50000"/>
                  </a:schemeClr>
                </a:solidFill>
              </a:rPr>
              <a:t>ZAKAJ SE RUMENJAK OBARVA ZELENO?</a:t>
            </a:r>
            <a:endParaRPr lang="en-US" sz="32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3528" y="1340769"/>
            <a:ext cx="8820472" cy="5184574"/>
          </a:xfrm>
        </p:spPr>
        <p:txBody>
          <a:bodyPr/>
          <a:lstStyle/>
          <a:p>
            <a:r>
              <a:rPr lang="sl-SI" sz="2600" dirty="0"/>
              <a:t> </a:t>
            </a:r>
            <a:r>
              <a:rPr lang="sl-SI" dirty="0" smtClean="0"/>
              <a:t>t</a:t>
            </a:r>
            <a:r>
              <a:rPr lang="en-US" dirty="0" smtClean="0"/>
              <a:t>o </a:t>
            </a:r>
            <a:r>
              <a:rPr lang="en-US" dirty="0"/>
              <a:t>se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pojavi</a:t>
            </a:r>
            <a:r>
              <a:rPr lang="en-US" dirty="0"/>
              <a:t>,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jajca</a:t>
            </a:r>
            <a:r>
              <a:rPr lang="en-US" dirty="0"/>
              <a:t> </a:t>
            </a:r>
            <a:r>
              <a:rPr lang="en-US" dirty="0" err="1"/>
              <a:t>kuhamo</a:t>
            </a:r>
            <a:r>
              <a:rPr lang="en-US" dirty="0"/>
              <a:t> </a:t>
            </a:r>
            <a:r>
              <a:rPr lang="en-US" dirty="0" err="1"/>
              <a:t>predolgo</a:t>
            </a:r>
            <a:r>
              <a:rPr lang="en-US" dirty="0"/>
              <a:t> in </a:t>
            </a:r>
            <a:r>
              <a:rPr lang="en-US" dirty="0" err="1"/>
              <a:t>na</a:t>
            </a:r>
            <a:r>
              <a:rPr lang="en-US" dirty="0"/>
              <a:t> </a:t>
            </a:r>
            <a:endParaRPr lang="sl-SI" dirty="0" smtClean="0"/>
          </a:p>
          <a:p>
            <a:pPr marL="69850" indent="0">
              <a:buNone/>
            </a:pPr>
            <a:r>
              <a:rPr lang="sl-SI" dirty="0"/>
              <a:t> </a:t>
            </a:r>
            <a:r>
              <a:rPr lang="sl-SI" dirty="0" smtClean="0"/>
              <a:t>   </a:t>
            </a:r>
            <a:r>
              <a:rPr lang="en-US" b="1" dirty="0" err="1" smtClean="0"/>
              <a:t>previsoki</a:t>
            </a:r>
            <a:r>
              <a:rPr lang="en-US" b="1" dirty="0" smtClean="0"/>
              <a:t> </a:t>
            </a:r>
            <a:r>
              <a:rPr lang="en-US" b="1" dirty="0" err="1"/>
              <a:t>temperaturi</a:t>
            </a:r>
            <a:r>
              <a:rPr lang="en-US" b="1" dirty="0"/>
              <a:t> (T&gt;84°C) </a:t>
            </a:r>
            <a:endParaRPr lang="sl-SI" b="1" dirty="0" smtClean="0"/>
          </a:p>
          <a:p>
            <a:r>
              <a:rPr lang="sl-SI" dirty="0" smtClean="0"/>
              <a:t> r</a:t>
            </a:r>
            <a:r>
              <a:rPr lang="en-US" dirty="0" err="1" smtClean="0"/>
              <a:t>azlog</a:t>
            </a:r>
            <a:r>
              <a:rPr lang="sl-SI" dirty="0" smtClean="0"/>
              <a:t> </a:t>
            </a:r>
            <a:r>
              <a:rPr lang="en-US" dirty="0" err="1" smtClean="0"/>
              <a:t>leži</a:t>
            </a:r>
            <a:r>
              <a:rPr lang="en-US" dirty="0" smtClean="0"/>
              <a:t> </a:t>
            </a:r>
            <a:r>
              <a:rPr lang="en-US" b="1" dirty="0"/>
              <a:t>v </a:t>
            </a:r>
            <a:r>
              <a:rPr lang="en-US" b="1" dirty="0" err="1"/>
              <a:t>reakciji</a:t>
            </a:r>
            <a:r>
              <a:rPr lang="en-US" b="1" dirty="0"/>
              <a:t> med </a:t>
            </a:r>
            <a:r>
              <a:rPr lang="en-US" b="1" dirty="0" err="1"/>
              <a:t>železom</a:t>
            </a:r>
            <a:r>
              <a:rPr lang="en-US" b="1" dirty="0"/>
              <a:t> (Fe^2+) v </a:t>
            </a:r>
            <a:r>
              <a:rPr lang="en-US" b="1" dirty="0" err="1"/>
              <a:t>jajčnem</a:t>
            </a:r>
            <a:r>
              <a:rPr lang="en-US" b="1" dirty="0"/>
              <a:t> </a:t>
            </a:r>
            <a:r>
              <a:rPr lang="sl-SI" b="1" dirty="0" smtClean="0"/>
              <a:t> </a:t>
            </a:r>
          </a:p>
          <a:p>
            <a:pPr marL="69850" indent="0">
              <a:buNone/>
            </a:pPr>
            <a:r>
              <a:rPr lang="sl-SI" b="1" dirty="0"/>
              <a:t> </a:t>
            </a:r>
            <a:r>
              <a:rPr lang="sl-SI" b="1" dirty="0" smtClean="0"/>
              <a:t>   </a:t>
            </a:r>
            <a:r>
              <a:rPr lang="en-US" b="1" dirty="0" err="1" smtClean="0"/>
              <a:t>rumenjaku</a:t>
            </a:r>
            <a:r>
              <a:rPr lang="en-US" b="1" dirty="0" smtClean="0"/>
              <a:t> </a:t>
            </a:r>
            <a:r>
              <a:rPr lang="en-US" b="1" dirty="0"/>
              <a:t>in </a:t>
            </a:r>
            <a:r>
              <a:rPr lang="en-US" b="1" dirty="0" err="1"/>
              <a:t>vodikovem</a:t>
            </a:r>
            <a:r>
              <a:rPr lang="en-US" b="1" dirty="0"/>
              <a:t> </a:t>
            </a:r>
            <a:r>
              <a:rPr lang="en-US" b="1" dirty="0" err="1"/>
              <a:t>sulfidu</a:t>
            </a:r>
            <a:r>
              <a:rPr lang="en-US" b="1" dirty="0"/>
              <a:t> H2S v </a:t>
            </a:r>
            <a:r>
              <a:rPr lang="en-US" b="1" dirty="0" err="1" smtClean="0"/>
              <a:t>beljaku</a:t>
            </a:r>
            <a:endParaRPr lang="sl-SI" b="1" dirty="0" smtClean="0"/>
          </a:p>
          <a:p>
            <a:r>
              <a:rPr lang="sl-SI" dirty="0" smtClean="0"/>
              <a:t> s</a:t>
            </a:r>
            <a:r>
              <a:rPr lang="en-US" dirty="0" smtClean="0"/>
              <a:t> </a:t>
            </a:r>
            <a:r>
              <a:rPr lang="sl-SI" dirty="0" smtClean="0"/>
              <a:t>koagulacijo </a:t>
            </a:r>
            <a:r>
              <a:rPr lang="en-US" dirty="0" err="1" smtClean="0"/>
              <a:t>beljakovin</a:t>
            </a:r>
            <a:r>
              <a:rPr lang="en-US" dirty="0"/>
              <a:t>, </a:t>
            </a:r>
            <a:r>
              <a:rPr lang="en-US" dirty="0" err="1"/>
              <a:t>sprostimo</a:t>
            </a:r>
            <a:r>
              <a:rPr lang="en-US" dirty="0"/>
              <a:t> H2S,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reagira</a:t>
            </a:r>
            <a:r>
              <a:rPr lang="en-US" dirty="0"/>
              <a:t> z </a:t>
            </a:r>
            <a:r>
              <a:rPr lang="sl-SI" dirty="0" smtClean="0"/>
              <a:t>   </a:t>
            </a:r>
          </a:p>
          <a:p>
            <a:pPr marL="69850" indent="0">
              <a:buNone/>
            </a:pPr>
            <a:r>
              <a:rPr lang="sl-SI" dirty="0"/>
              <a:t> </a:t>
            </a:r>
            <a:r>
              <a:rPr lang="sl-SI" dirty="0" smtClean="0"/>
              <a:t>    </a:t>
            </a:r>
            <a:r>
              <a:rPr lang="en-US" dirty="0" err="1" smtClean="0"/>
              <a:t>železom</a:t>
            </a:r>
            <a:r>
              <a:rPr lang="en-US" dirty="0" smtClean="0"/>
              <a:t> </a:t>
            </a:r>
            <a:r>
              <a:rPr lang="en-US" dirty="0"/>
              <a:t>in pride do </a:t>
            </a:r>
            <a:r>
              <a:rPr lang="en-US" dirty="0" err="1"/>
              <a:t>nastanka</a:t>
            </a:r>
            <a:r>
              <a:rPr lang="en-US" dirty="0"/>
              <a:t> </a:t>
            </a:r>
            <a:r>
              <a:rPr lang="en-US" b="1" dirty="0" err="1"/>
              <a:t>železovega</a:t>
            </a:r>
            <a:r>
              <a:rPr lang="en-US" b="1" dirty="0"/>
              <a:t> </a:t>
            </a:r>
            <a:r>
              <a:rPr lang="en-US" b="1" dirty="0" err="1"/>
              <a:t>sulfida</a:t>
            </a:r>
            <a:r>
              <a:rPr lang="en-US" b="1" dirty="0"/>
              <a:t> </a:t>
            </a:r>
            <a:endParaRPr lang="sl-SI" b="1" dirty="0" smtClean="0"/>
          </a:p>
          <a:p>
            <a:pPr marL="69850" lvl="0" indent="0" algn="ctr">
              <a:buNone/>
            </a:pPr>
            <a:r>
              <a:rPr lang="sl-SI" b="1" dirty="0"/>
              <a:t> </a:t>
            </a:r>
            <a:r>
              <a:rPr lang="sl-SI" b="1" dirty="0" smtClean="0"/>
              <a:t>   </a:t>
            </a:r>
          </a:p>
          <a:p>
            <a:pPr marL="69850" lvl="0" indent="0" algn="ctr">
              <a:buNone/>
            </a:pPr>
            <a:endParaRPr lang="sl-SI" b="1" dirty="0"/>
          </a:p>
          <a:p>
            <a:pPr marL="69850" lvl="0" indent="0" algn="ctr">
              <a:buNone/>
            </a:pPr>
            <a:r>
              <a:rPr lang="sl-SI" sz="3200" b="1" dirty="0" smtClean="0"/>
              <a:t> (</a:t>
            </a:r>
            <a:r>
              <a:rPr lang="en-US" sz="3200" b="1" dirty="0" smtClean="0"/>
              <a:t>Fe</a:t>
            </a:r>
            <a:r>
              <a:rPr lang="sl-SI" sz="3200" b="1" dirty="0" smtClean="0"/>
              <a:t>S</a:t>
            </a:r>
            <a:r>
              <a:rPr lang="en-US" sz="3200" b="1" dirty="0" smtClean="0"/>
              <a:t>): </a:t>
            </a:r>
            <a:r>
              <a:rPr lang="en-US" sz="3200" b="1" dirty="0"/>
              <a:t>Fe^2+ + H2S -&gt; </a:t>
            </a:r>
            <a:r>
              <a:rPr lang="en-US" sz="3200" b="1" dirty="0" err="1" smtClean="0"/>
              <a:t>FeS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5887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769</Words>
  <Application>Microsoft Office PowerPoint</Application>
  <PresentationFormat>Diaprojekcija na zaslonu (4:3)</PresentationFormat>
  <Paragraphs>127</Paragraphs>
  <Slides>16</Slides>
  <Notes>4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2</vt:lpstr>
      <vt:lpstr>Austin</vt:lpstr>
      <vt:lpstr>LASTNOSTI BELJAKOVIN ZAKRKNJENOST/KOAGULACIJA  RUMENJAKA PRI JAJCU</vt:lpstr>
      <vt:lpstr>RAZISKOVALNO VPRAŠANJE</vt:lpstr>
      <vt:lpstr> SESTAVA JAJC</vt:lpstr>
      <vt:lpstr>JAJCA V ŽIVILSTVU</vt:lpstr>
      <vt:lpstr>ZAKAJ JE RUMENJAK OBARVAN RUMENO?</vt:lpstr>
      <vt:lpstr>KOAGULACIJA BELJAKOVIN</vt:lpstr>
      <vt:lpstr>KOAGULACIJA BELJAKOVIN</vt:lpstr>
      <vt:lpstr>DEJAVNIKI KOAGULACIJE</vt:lpstr>
      <vt:lpstr>ZAKAJ SE RUMENJAK OBARVA ZELENO?</vt:lpstr>
      <vt:lpstr>ZAKAJ SE RUMENJAK OBARVA ZELENO?</vt:lpstr>
      <vt:lpstr>ALI JE RUMENJAK ŠE UŽITEN?</vt:lpstr>
      <vt:lpstr>POSKUS</vt:lpstr>
      <vt:lpstr>OPIS POSKUSA</vt:lpstr>
      <vt:lpstr>TABELA</vt:lpstr>
      <vt:lpstr>REZULTATI POSKUSA</vt:lpstr>
      <vt:lpstr>REZULTATI POSKUSA V SLIKI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2019-05-31T08:48:03Z</dcterms:created>
  <dcterms:modified xsi:type="dcterms:W3CDTF">2020-12-04T19:31:30Z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