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"/>
  </p:notesMasterIdLst>
  <p:sldIdLst>
    <p:sldId id="274" r:id="rId2"/>
    <p:sldId id="270" r:id="rId3"/>
    <p:sldId id="271" r:id="rId4"/>
    <p:sldId id="272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5773-273D-4DF3-8F75-9BB913B3E81B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CE8B-FCCD-4EBD-9DAE-EDB9CE79832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89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81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68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52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1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93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21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2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28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6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9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1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1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86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5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6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0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04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6" Type="http://schemas.microsoft.com/office/2007/relationships/media" Target="../media/media1.m4a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12.m4a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microsoft.com/office/2007/relationships/media" Target="../media/media1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media" Target="../media/media13.m4a"/><Relationship Id="rId2" Type="http://schemas.openxmlformats.org/officeDocument/2006/relationships/audio" Target="../media/media13.m4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media" Target="../media/media14.m4a"/><Relationship Id="rId2" Type="http://schemas.openxmlformats.org/officeDocument/2006/relationships/audio" Target="../media/media14.m4a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media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utterfly Border Images, Stock Photos &amp; Vectors | Shutterstock">
            <a:extLst>
              <a:ext uri="{FF2B5EF4-FFF2-40B4-BE49-F238E27FC236}">
                <a16:creationId xmlns="" xmlns:a16="http://schemas.microsoft.com/office/drawing/2014/main" id="{1E915722-10A7-488D-84D6-B5DC7952B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81"/>
          <a:stretch/>
        </p:blipFill>
        <p:spPr bwMode="auto">
          <a:xfrm>
            <a:off x="0" y="101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C28F205E-D10F-4E33-8608-24D77894E538}"/>
              </a:ext>
            </a:extLst>
          </p:cNvPr>
          <p:cNvSpPr txBox="1"/>
          <p:nvPr/>
        </p:nvSpPr>
        <p:spPr>
          <a:xfrm>
            <a:off x="1691680" y="2564904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ŠTEVILO </a:t>
            </a:r>
            <a:r>
              <a:rPr lang="sl-SI" sz="6000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SAMOSTALNIKA</a:t>
            </a:r>
            <a:endParaRPr lang="sl-SI" sz="6000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="" xmlns:a16="http://schemas.microsoft.com/office/drawing/2014/main" id="{24846A98-0BF8-4E13-86C8-44EC32EB52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82494BC6-042B-4AA4-996D-5D13DF569CD4}"/>
              </a:ext>
            </a:extLst>
          </p:cNvPr>
          <p:cNvSpPr txBox="1"/>
          <p:nvPr/>
        </p:nvSpPr>
        <p:spPr>
          <a:xfrm>
            <a:off x="5652120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227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387"/>
    </mc:Choice>
    <mc:Fallback>
      <p:transition spd="slow" advTm="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E232697D-C70C-4F55-83CE-5C05889194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DD06FA6B-4667-4520-81CE-984D7B55EC9D}"/>
              </a:ext>
            </a:extLst>
          </p:cNvPr>
          <p:cNvSpPr txBox="1"/>
          <p:nvPr/>
        </p:nvSpPr>
        <p:spPr>
          <a:xfrm>
            <a:off x="410930" y="-47470"/>
            <a:ext cx="4791641" cy="2601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K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aj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sl-SI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še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lahko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določimo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samostalnikom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22011529-69EC-4762-8E07-0043866EB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137818" y="331504"/>
            <a:ext cx="5007957" cy="5235326"/>
            <a:chOff x="5516018" y="331504"/>
            <a:chExt cx="6675982" cy="52353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1C9E3C5C-648A-47BD-809D-67554F516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D67D2D67-23DF-41C8-83B1-E16FEDCD6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B05E415D-969F-4F2E-A18E-853C73B8B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410C39A3-609E-4EF2-BA18-CE5D5AE163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06F016F4-1A8A-4A3F-A194-AF3DE91FE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87A63E73-7A4D-4C86-9D40-C0C7B7EC1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0B2BFB1-D559-451A-BCE2-787A842B46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EF4F3E5A-4CDD-47B0-B8BC-F075943EB0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E15D44F5-36FA-4F97-852E-57DC7C4F7C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7841B25D-57F6-4789-9435-D34B4554D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3037BD27-120B-4AF5-875C-8F3FD7DA6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7AD5AAED-E049-44DC-A33D-55D588A9A4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C09D1EFD-409E-40CE-88C8-EA6CF9807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0DB4A6D7-C48D-4F76-8F69-A413A5E9F0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7CCED703-99DD-4DAF-8EA9-A83134717F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0E180EA6-D966-4715-B4CF-9FFBE5EF4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7FCDB07C-54C3-4630-98D7-8B8711537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AB88B6B3-9C1C-447D-AAC4-D2250E9827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6FD3C502-4120-4E30-8599-49EAD3CC90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945F84F7-2E5E-4871-AF84-4072122874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0D268E3C-8771-46B7-B2B6-BC8AF3855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9D0745EB-B411-4E68-BFBF-AD7B7FC146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181DB4D6-FE4D-41D8-8434-A5F5CB18CA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A05ADE83-A30D-470E-BDCB-08D9BE1214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DD204946-BE0E-480C-8808-2559352B94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183C6D37-0281-4F27-BBF9-556CEA6795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053973DE-1DAC-4817-8FC1-4C4BBDE75D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A27BD62B-0D2E-43BA-87B4-E371FE6159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6908E471-1863-48C3-B910-22DB180A24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8DE24479-87EA-43C2-BAF6-7CAD906C9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7233F8F5-9406-437B-AD85-BC0D34453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411F21FD-9836-4B9C-9D16-6226F6B84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96CA05F1-5BE0-428C-ABE5-3598EB132F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BCD29743-E061-4CA6-A77D-CE547213E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F29119E8-42C3-420C-BFFF-2B2C2F81C8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C1AB342B-94E4-4524-9BAA-F084C30CC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7AE82A8E-7365-48F2-842A-44C5203717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6F74E35E-3F04-4261-9C70-E4A563EABB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205DCD59-7AD5-4592-BD5A-92B6C1CE7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0E46401F-674C-44D3-9C25-35469BA902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3DA0CEE0-7A98-4DA5-AE01-908547633B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2399F2BA-59AB-4D7D-A00A-FA9B3176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F06BEA19-30E7-4FFF-9E56-D32F3CD99A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D71F5601-721C-48C6-AFAB-2E48D5FB9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84C9A9D9-08A2-414D-9265-EE5ACA17B6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8E07979E-349C-4B0C-BAF3-BC38EDB2D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BE0C3C86-7B06-4362-9C2E-A14DCC241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A969FC9C-CA35-4571-AA15-544200C87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9F7EA95-65A3-4D23-8F40-FB48E61A2D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292155FC-6FCA-4063-BE4B-E6A4643FB3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D517894B-AA5E-479E-94B1-3EFA76C800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F9A23AAA-B7D3-4FE3-80DB-66CE3645F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0C8014B0-9C77-4537-A3AD-9E81A8E36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7A6CC587-DC59-44A9-977B-895E43BC3A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8800B393-DF8A-4D43-B8BE-F79429B1A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4AB345E2-587F-4F16-93ED-E822905864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9E4BFA78-3211-4E80-94AB-F300D05D62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25C81568-E1AF-4FDF-9375-2883EE212B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083B56E2-F6BE-4D2D-A9ED-DDE92D841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AAAFE187-8699-476C-8E96-8D581CCC0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E8976959-6E2E-4ADE-B0A5-2984A0DC23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D15D205F-8129-49BF-BBF5-2B09B5B25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05D0BC9B-52D7-4D69-9D7D-C4FCBBE608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3F173A40-A354-4EFF-963F-E21E57A1D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BF953BD4-CCEF-46CC-BDFE-0EE178815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95555CA8-DFB3-4F88-8AD3-7148F9FCE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72470E5C-BE3A-4905-B1B1-6EC0AC266B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074E0AB-63DF-413A-A3F7-5EFD9507E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2275E21B-6590-4419-9DD5-68487AE901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116066A1-8E74-404C-BE7C-C22FC6FDD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EF87385F-BDE1-4873-BA23-801336CD60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54A0F607-4F4B-46B0-AB8F-5AFE5E04D6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C91F0B9D-BCE4-4506-B012-0A3EDF8AD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4B130E4E-73E7-4BF7-9539-D50C939769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141BE2E9-CA15-4C97-8892-BC58527BC0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440A369A-CB1C-4518-8A9A-7531DE54B7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F27B8661-9154-4BF7-8D03-77EF0CE9D4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C5CD79C3-707E-4B71-B49C-90146AFC9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Freeform 5">
            <a:extLst>
              <a:ext uri="{FF2B5EF4-FFF2-40B4-BE49-F238E27FC236}">
                <a16:creationId xmlns="" xmlns:a16="http://schemas.microsoft.com/office/drawing/2014/main" id="{F706D7F2-E290-43A7-ACC1-D10701925F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4370646" y="660400"/>
            <a:ext cx="4786054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1" name="Freeform 14">
            <a:extLst>
              <a:ext uri="{FF2B5EF4-FFF2-40B4-BE49-F238E27FC236}">
                <a16:creationId xmlns="" xmlns:a16="http://schemas.microsoft.com/office/drawing/2014/main" id="{90FD2BE1-1616-4987-AFE1-28B44188E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61202" y="104899"/>
            <a:ext cx="5172535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Osebno in zasebno - Helena Golenhofen: Podkupljiva žaba">
            <a:extLst>
              <a:ext uri="{FF2B5EF4-FFF2-40B4-BE49-F238E27FC236}">
                <a16:creationId xmlns="" xmlns:a16="http://schemas.microsoft.com/office/drawing/2014/main" id="{A08F0B67-601F-4D6F-8EEA-47E35AB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6287" y="1737904"/>
            <a:ext cx="3060131" cy="2218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edro PVC 10 l - Mehanizacija Miler">
            <a:extLst>
              <a:ext uri="{FF2B5EF4-FFF2-40B4-BE49-F238E27FC236}">
                <a16:creationId xmlns="" xmlns:a16="http://schemas.microsoft.com/office/drawing/2014/main" id="{1A8FD193-7B92-43F3-96DC-B48994F0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85" y="4394772"/>
            <a:ext cx="1679679" cy="1679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edilni stol DESKO">
            <a:extLst>
              <a:ext uri="{FF2B5EF4-FFF2-40B4-BE49-F238E27FC236}">
                <a16:creationId xmlns="" xmlns:a16="http://schemas.microsoft.com/office/drawing/2014/main" id="{11FAF90D-0F35-4B12-8568-CF601E870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06" t="16401" r="17775" b="13390"/>
          <a:stretch/>
        </p:blipFill>
        <p:spPr bwMode="auto">
          <a:xfrm>
            <a:off x="7040052" y="4127654"/>
            <a:ext cx="1521751" cy="221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="" xmlns:a16="http://schemas.microsoft.com/office/drawing/2014/main" id="{46494B18-895A-4625-9118-E705E04A143E}"/>
              </a:ext>
            </a:extLst>
          </p:cNvPr>
          <p:cNvSpPr/>
          <p:nvPr/>
        </p:nvSpPr>
        <p:spPr>
          <a:xfrm>
            <a:off x="846722" y="2047284"/>
            <a:ext cx="2655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 dirty="0">
                <a:solidFill>
                  <a:srgbClr val="CC0066"/>
                </a:solidFill>
                <a:latin typeface="Arial Black" panose="020B0A04020102020204" pitchFamily="34" charset="0"/>
              </a:rPr>
              <a:t>ŠTEVILO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88C2B434-7DF9-401A-B43E-BFEA55D8EC0B}"/>
              </a:ext>
            </a:extLst>
          </p:cNvPr>
          <p:cNvSpPr txBox="1"/>
          <p:nvPr/>
        </p:nvSpPr>
        <p:spPr>
          <a:xfrm>
            <a:off x="552171" y="3077261"/>
            <a:ext cx="303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4000" dirty="0">
                <a:latin typeface="Arial Black" panose="020B0A04020102020204" pitchFamily="34" charset="0"/>
              </a:rPr>
              <a:t>EDNINA  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en, ena, eno</a:t>
            </a:r>
          </a:p>
          <a:p>
            <a:pPr algn="ctr">
              <a:spcAft>
                <a:spcPts val="600"/>
              </a:spcAft>
            </a:pPr>
            <a:endParaRPr lang="sl-SI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="" xmlns:a16="http://schemas.microsoft.com/office/drawing/2014/main" id="{460CD2DA-D48D-48D3-8811-614BB0A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34387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4728"/>
    </mc:Choice>
    <mc:Fallback>
      <p:transition spd="slow" advTm="64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88C2B434-7DF9-401A-B43E-BFEA55D8EC0B}"/>
              </a:ext>
            </a:extLst>
          </p:cNvPr>
          <p:cNvSpPr txBox="1"/>
          <p:nvPr/>
        </p:nvSpPr>
        <p:spPr>
          <a:xfrm>
            <a:off x="343077" y="736726"/>
            <a:ext cx="303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4000" dirty="0">
                <a:latin typeface="Arial Black" panose="020B0A04020102020204" pitchFamily="34" charset="0"/>
              </a:rPr>
              <a:t>DVOJINA 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dva, dve</a:t>
            </a:r>
          </a:p>
          <a:p>
            <a:pPr algn="ctr">
              <a:spcAft>
                <a:spcPts val="600"/>
              </a:spcAft>
            </a:pPr>
            <a:endParaRPr lang="sl-SI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8" name="Picture 8" descr="Zgodba za navdih: Skupina žab - VegiLandija">
            <a:extLst>
              <a:ext uri="{FF2B5EF4-FFF2-40B4-BE49-F238E27FC236}">
                <a16:creationId xmlns="" xmlns:a16="http://schemas.microsoft.com/office/drawing/2014/main" id="{921761C7-E06A-4AB9-A0B6-882B6B6D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194"/>
            <a:ext cx="4867150" cy="243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VEDRO VECA 8 l, več barv">
            <a:extLst>
              <a:ext uri="{FF2B5EF4-FFF2-40B4-BE49-F238E27FC236}">
                <a16:creationId xmlns="" xmlns:a16="http://schemas.microsoft.com/office/drawing/2014/main" id="{212F1550-CF36-4535-8327-C2EE6BD0A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23"/>
          <a:stretch/>
        </p:blipFill>
        <p:spPr bwMode="auto">
          <a:xfrm>
            <a:off x="343077" y="3394164"/>
            <a:ext cx="4184777" cy="243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driana Maraž - Dva stola - Galerija in dražbena hiša SLOART">
            <a:extLst>
              <a:ext uri="{FF2B5EF4-FFF2-40B4-BE49-F238E27FC236}">
                <a16:creationId xmlns="" xmlns:a16="http://schemas.microsoft.com/office/drawing/2014/main" id="{D9C2E642-0BCE-46F5-8602-96495B77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63" y="2853035"/>
            <a:ext cx="2865298" cy="364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="" xmlns:a16="http://schemas.microsoft.com/office/drawing/2014/main" id="{D6EB5B66-B34A-459C-A2C4-2E109791E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00838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158"/>
    </mc:Choice>
    <mc:Fallback>
      <p:transition spd="slow" advTm="70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88C2B434-7DF9-401A-B43E-BFEA55D8EC0B}"/>
              </a:ext>
            </a:extLst>
          </p:cNvPr>
          <p:cNvSpPr txBox="1"/>
          <p:nvPr/>
        </p:nvSpPr>
        <p:spPr>
          <a:xfrm>
            <a:off x="403641" y="404664"/>
            <a:ext cx="30325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4000" dirty="0">
                <a:latin typeface="Arial Black" panose="020B0A04020102020204" pitchFamily="34" charset="0"/>
              </a:rPr>
              <a:t>MNOŽINA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trije, tri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ali več</a:t>
            </a:r>
          </a:p>
          <a:p>
            <a:pPr algn="ctr">
              <a:spcAft>
                <a:spcPts val="600"/>
              </a:spcAft>
            </a:pPr>
            <a:endParaRPr lang="sl-SI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50" name="Picture 10" descr="VEDRO VECA 8 l, več barv">
            <a:extLst>
              <a:ext uri="{FF2B5EF4-FFF2-40B4-BE49-F238E27FC236}">
                <a16:creationId xmlns="" xmlns:a16="http://schemas.microsoft.com/office/drawing/2014/main" id="{212F1550-CF36-4535-8327-C2EE6BD0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8" y="3197618"/>
            <a:ext cx="2899741" cy="3387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Kuhinjski stoli Murales v salonih Prevc">
            <a:extLst>
              <a:ext uri="{FF2B5EF4-FFF2-40B4-BE49-F238E27FC236}">
                <a16:creationId xmlns="" xmlns:a16="http://schemas.microsoft.com/office/drawing/2014/main" id="{5D89EEE5-37C8-48A8-8169-40285876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5116507" cy="2874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RI ŽABE - Priče, pesme i dramski tekstovi za decu">
            <a:extLst>
              <a:ext uri="{FF2B5EF4-FFF2-40B4-BE49-F238E27FC236}">
                <a16:creationId xmlns="" xmlns:a16="http://schemas.microsoft.com/office/drawing/2014/main" id="{2C43DE09-1E11-4922-A3F8-F0B656BE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69" y="739738"/>
            <a:ext cx="5309458" cy="2162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="" xmlns:a16="http://schemas.microsoft.com/office/drawing/2014/main" id="{BB43C110-9860-4D1C-AC64-4FCB99AE0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98292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724"/>
    </mc:Choice>
    <mc:Fallback>
      <p:transition spd="slow" advTm="62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="" xmlns:a16="http://schemas.microsoft.com/office/drawing/2014/main" id="{066DEC33-7F93-4C2E-A9DB-75363B161C85}"/>
              </a:ext>
            </a:extLst>
          </p:cNvPr>
          <p:cNvSpPr/>
          <p:nvPr/>
        </p:nvSpPr>
        <p:spPr>
          <a:xfrm>
            <a:off x="971600" y="76470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Samostalniki so besede s katerimi poimenujemo:</a:t>
            </a:r>
          </a:p>
          <a:p>
            <a:pPr algn="ctr"/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BITJA, STVARI </a:t>
            </a:r>
            <a:r>
              <a:rPr lang="sl-SI" sz="2800" dirty="0">
                <a:latin typeface="Arial Black" panose="020B0A04020102020204" pitchFamily="34" charset="0"/>
              </a:rPr>
              <a:t>in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 POJME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="" xmlns:a16="http://schemas.microsoft.com/office/drawing/2014/main" id="{F6D21AF7-2EE8-4D74-9D76-F61F91AAC10A}"/>
              </a:ext>
            </a:extLst>
          </p:cNvPr>
          <p:cNvSpPr/>
          <p:nvPr/>
        </p:nvSpPr>
        <p:spPr>
          <a:xfrm>
            <a:off x="251520" y="249289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Samostalnikom lahko določimo 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SPOL</a:t>
            </a:r>
            <a:r>
              <a:rPr lang="sl-SI" sz="2800" dirty="0">
                <a:latin typeface="Arial Black" panose="020B0A04020102020204" pitchFamily="34" charset="0"/>
              </a:rPr>
              <a:t>: MOŠKI, ŽENSKI, SREDNJI</a:t>
            </a:r>
          </a:p>
          <a:p>
            <a:pPr algn="ctr"/>
            <a:endParaRPr lang="sl-SI" sz="2800" dirty="0">
              <a:latin typeface="Arial Black" panose="020B0A04020102020204" pitchFamily="34" charset="0"/>
            </a:endParaRPr>
          </a:p>
          <a:p>
            <a:pPr algn="ctr"/>
            <a:r>
              <a:rPr lang="sl-SI" sz="2400" dirty="0"/>
              <a:t>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="" xmlns:a16="http://schemas.microsoft.com/office/drawing/2014/main" id="{6CAF2375-E444-449C-AF2D-AD4A73E67877}"/>
              </a:ext>
            </a:extLst>
          </p:cNvPr>
          <p:cNvSpPr/>
          <p:nvPr/>
        </p:nvSpPr>
        <p:spPr>
          <a:xfrm>
            <a:off x="107504" y="386104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Samostalnikom lahko določimo 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ŠTEVILO</a:t>
            </a:r>
            <a:r>
              <a:rPr lang="sl-SI" sz="2800" dirty="0">
                <a:latin typeface="Arial Black" panose="020B0A04020102020204" pitchFamily="34" charset="0"/>
              </a:rPr>
              <a:t>: EDNINA DVOJINA, MNOŽINA</a:t>
            </a:r>
          </a:p>
          <a:p>
            <a:endParaRPr lang="sl-SI" sz="2800" dirty="0">
              <a:latin typeface="Arial Black" panose="020B0A04020102020204" pitchFamily="34" charset="0"/>
            </a:endParaRPr>
          </a:p>
          <a:p>
            <a:r>
              <a:rPr lang="sl-SI" sz="28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="" xmlns:a16="http://schemas.microsoft.com/office/drawing/2014/main" id="{48E04F6C-4473-45F0-A23D-C952E3EF9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81645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026"/>
    </mc:Choice>
    <mc:Fallback>
      <p:transition spd="slow" advTm="36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9.7|22.6|9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2.4|6.6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0.9|12.8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2|1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šk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</Words>
  <Application>Microsoft Office PowerPoint</Application>
  <PresentationFormat>Diaprojekcija na zaslonu (4:3)</PresentationFormat>
  <Paragraphs>20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Nebeški</vt:lpstr>
      <vt:lpstr>Diapozitiv 1</vt:lpstr>
      <vt:lpstr>Diapozitiv 2</vt:lpstr>
      <vt:lpstr>Diapozitiv 3</vt:lpstr>
      <vt:lpstr>Diapozitiv 4</vt:lpstr>
      <vt:lpstr>Diapozitiv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Nosan</dc:creator>
  <cp:lastModifiedBy>doma</cp:lastModifiedBy>
  <cp:revision>18</cp:revision>
  <dcterms:created xsi:type="dcterms:W3CDTF">2020-04-17T18:41:06Z</dcterms:created>
  <dcterms:modified xsi:type="dcterms:W3CDTF">2020-05-10T10:20:36Z</dcterms:modified>
</cp:coreProperties>
</file>