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82" r:id="rId13"/>
    <p:sldId id="283" r:id="rId14"/>
    <p:sldId id="286" r:id="rId15"/>
    <p:sldId id="285" r:id="rId16"/>
    <p:sldId id="287" r:id="rId17"/>
    <p:sldId id="284" r:id="rId18"/>
    <p:sldId id="275" r:id="rId19"/>
    <p:sldId id="276" r:id="rId20"/>
    <p:sldId id="288" r:id="rId21"/>
    <p:sldId id="277" r:id="rId22"/>
    <p:sldId id="278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>
        <p:scale>
          <a:sx n="59" d="100"/>
          <a:sy n="59" d="100"/>
        </p:scale>
        <p:origin x="-14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68025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35397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34335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41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34605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59177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74457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9975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68759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72272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45631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85070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9547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33509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8842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75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19025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C83B-B7AC-43AC-BB50-0F4B8A6028A1}" type="datetimeFigureOut">
              <a:rPr lang="sl-SI" smtClean="0"/>
              <a:pPr/>
              <a:t>21.3.2020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0E0E-F436-4F4D-8B42-EB00D7170A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881216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ndap9ume0ubx/manjsine-v-slovenij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404">
              <a:srgbClr val="63983E"/>
            </a:gs>
            <a:gs pos="0">
              <a:schemeClr val="accent6">
                <a:lumMod val="89000"/>
              </a:schemeClr>
            </a:gs>
            <a:gs pos="51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929899"/>
            <a:ext cx="10848814" cy="259936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8900" dirty="0" smtClean="0"/>
              <a:t>SOCIALNA DRŽAVA</a:t>
            </a:r>
            <a:endParaRPr lang="sl-SI" sz="89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1511678" cy="1117687"/>
          </a:xfrm>
        </p:spPr>
        <p:txBody>
          <a:bodyPr>
            <a:normAutofit/>
          </a:bodyPr>
          <a:lstStyle/>
          <a:p>
            <a:r>
              <a:rPr lang="sl-SI" sz="3200" dirty="0" smtClean="0"/>
              <a:t>Nejc Perko 8.b</a:t>
            </a:r>
            <a:endParaRPr lang="sl-SI" sz="3200" dirty="0"/>
          </a:p>
        </p:txBody>
      </p:sp>
    </p:spTree>
    <p:extLst>
      <p:ext uri="{BB962C8B-B14F-4D97-AF65-F5344CB8AC3E}">
        <p14:creationId xmlns="" xmlns:p14="http://schemas.microsoft.com/office/powerpoint/2010/main" val="31164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algn="ctr"/>
            <a:r>
              <a:rPr lang="sl-SI" sz="7200" dirty="0" smtClean="0"/>
              <a:t>PARADA PONOSA</a:t>
            </a:r>
            <a:endParaRPr lang="sl-SI" sz="7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 OBELEŽUJE KULTURO LGBT</a:t>
            </a: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 </a:t>
            </a:r>
            <a:r>
              <a:rPr lang="sl-SI" sz="5400" dirty="0" smtClean="0">
                <a:solidFill>
                  <a:srgbClr val="002060"/>
                </a:solidFill>
              </a:rPr>
              <a:t>PRAZNUJE PONOS SKUPNOSTI LGBT</a:t>
            </a:r>
            <a:endParaRPr lang="sl-SI" sz="5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l-SI" dirty="0"/>
          </a:p>
        </p:txBody>
      </p:sp>
      <p:pic>
        <p:nvPicPr>
          <p:cNvPr id="5" name="Slika 4" descr="C:\Documents and Settings\Uporabnik\Desktop\64874159_2220169634684807_1330355966633312256_o.jpg"/>
          <p:cNvPicPr/>
          <p:nvPr/>
        </p:nvPicPr>
        <p:blipFill>
          <a:blip r:embed="rId2" cstate="print"/>
          <a:srcRect l="2898" t="19823" b="18844"/>
          <a:stretch>
            <a:fillRect/>
          </a:stretch>
        </p:blipFill>
        <p:spPr bwMode="auto">
          <a:xfrm>
            <a:off x="1796715" y="3516137"/>
            <a:ext cx="8525649" cy="33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r>
              <a:rPr lang="sl-SI" sz="7200" dirty="0" smtClean="0"/>
              <a:t>        SIMBOL</a:t>
            </a:r>
            <a:endParaRPr lang="sl-SI" sz="7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5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MAVRIČNA ZASTAVA</a:t>
            </a: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6 BARV (</a:t>
            </a:r>
            <a:r>
              <a:rPr lang="sl-SI" sz="5400" dirty="0" smtClean="0">
                <a:solidFill>
                  <a:srgbClr val="FF0000"/>
                </a:solidFill>
              </a:rPr>
              <a:t>RDEČA</a:t>
            </a:r>
            <a:r>
              <a:rPr lang="sl-SI" sz="5400" dirty="0" smtClean="0">
                <a:solidFill>
                  <a:srgbClr val="002060"/>
                </a:solidFill>
              </a:rPr>
              <a:t>, </a:t>
            </a:r>
            <a:r>
              <a:rPr lang="sl-SI" sz="5400" dirty="0" smtClean="0">
                <a:solidFill>
                  <a:schemeClr val="accent1"/>
                </a:solidFill>
              </a:rPr>
              <a:t>ORANŽNA</a:t>
            </a:r>
            <a:r>
              <a:rPr lang="sl-SI" sz="5400" dirty="0" smtClean="0">
                <a:solidFill>
                  <a:srgbClr val="002060"/>
                </a:solidFill>
              </a:rPr>
              <a:t> ,</a:t>
            </a:r>
            <a:r>
              <a:rPr lang="sl-SI" sz="5400" dirty="0" smtClean="0">
                <a:solidFill>
                  <a:srgbClr val="FFFF00"/>
                </a:solidFill>
              </a:rPr>
              <a:t>RUMENA</a:t>
            </a:r>
            <a:r>
              <a:rPr lang="sl-SI" sz="5400" dirty="0" smtClean="0">
                <a:solidFill>
                  <a:srgbClr val="002060"/>
                </a:solidFill>
              </a:rPr>
              <a:t>, </a:t>
            </a:r>
            <a:r>
              <a:rPr lang="sl-SI" sz="5400" dirty="0" smtClean="0">
                <a:solidFill>
                  <a:srgbClr val="00B050"/>
                </a:solidFill>
              </a:rPr>
              <a:t>ZELENA</a:t>
            </a:r>
            <a:r>
              <a:rPr lang="sl-SI" sz="5400" dirty="0" smtClean="0">
                <a:solidFill>
                  <a:srgbClr val="002060"/>
                </a:solidFill>
              </a:rPr>
              <a:t>, MODRA IN </a:t>
            </a:r>
            <a:r>
              <a:rPr lang="sl-SI" sz="5400" dirty="0" smtClean="0">
                <a:solidFill>
                  <a:srgbClr val="7030A0"/>
                </a:solidFill>
              </a:rPr>
              <a:t>VIJOLIČNA</a:t>
            </a:r>
            <a:r>
              <a:rPr lang="sl-SI" sz="54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VSAKA BARVA IMA SVOJ POMEN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Documents and Settings\Uporabnik\Desktop\512px-Gay_Pride_Flag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2085" y="0"/>
            <a:ext cx="4539915" cy="344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algn="ctr"/>
            <a:r>
              <a:rPr lang="sl-SI" sz="7200" dirty="0" smtClean="0"/>
              <a:t>PARADA PONOSA V SLOVENIJI</a:t>
            </a:r>
            <a:endParaRPr lang="sl-SI" sz="7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 </a:t>
            </a:r>
            <a:r>
              <a:rPr lang="sl-SI" sz="5200" dirty="0" smtClean="0">
                <a:solidFill>
                  <a:srgbClr val="002060"/>
                </a:solidFill>
              </a:rPr>
              <a:t>PRVA V SLOVENIJI JE BILA</a:t>
            </a:r>
          </a:p>
          <a:p>
            <a:pPr>
              <a:buNone/>
            </a:pPr>
            <a:r>
              <a:rPr lang="sl-SI" sz="5200" dirty="0" smtClean="0">
                <a:solidFill>
                  <a:srgbClr val="002060"/>
                </a:solidFill>
              </a:rPr>
              <a:t>    ORGANIZIRANA LETA 2001</a:t>
            </a:r>
          </a:p>
          <a:p>
            <a:pPr>
              <a:buFont typeface="Wingdings" pitchFamily="2" charset="2"/>
              <a:buChar char="ü"/>
            </a:pPr>
            <a:r>
              <a:rPr lang="sl-SI" sz="5200" dirty="0" smtClean="0">
                <a:solidFill>
                  <a:srgbClr val="002060"/>
                </a:solidFill>
              </a:rPr>
              <a:t> POSTALA JE TRADICIONALNA  </a:t>
            </a:r>
          </a:p>
          <a:p>
            <a:pPr>
              <a:buNone/>
            </a:pPr>
            <a:r>
              <a:rPr lang="sl-SI" sz="5200" dirty="0" smtClean="0">
                <a:solidFill>
                  <a:srgbClr val="002060"/>
                </a:solidFill>
              </a:rPr>
              <a:t> </a:t>
            </a:r>
            <a:r>
              <a:rPr lang="sl-SI" sz="5200" dirty="0" smtClean="0">
                <a:solidFill>
                  <a:srgbClr val="002060"/>
                </a:solidFill>
              </a:rPr>
              <a:t>   PRIREDITEV </a:t>
            </a:r>
          </a:p>
          <a:p>
            <a:pPr>
              <a:buFont typeface="Wingdings" pitchFamily="2" charset="2"/>
              <a:buChar char="ü"/>
            </a:pPr>
            <a:r>
              <a:rPr lang="sl-SI" sz="5200" dirty="0" smtClean="0">
                <a:solidFill>
                  <a:srgbClr val="002060"/>
                </a:solidFill>
              </a:rPr>
              <a:t> PRIREJA JO</a:t>
            </a:r>
            <a:r>
              <a:rPr lang="sl-SI" sz="5200" dirty="0" smtClean="0">
                <a:solidFill>
                  <a:srgbClr val="002060"/>
                </a:solidFill>
              </a:rPr>
              <a:t> </a:t>
            </a:r>
            <a:r>
              <a:rPr lang="sl-SI" sz="5200" dirty="0" smtClean="0">
                <a:solidFill>
                  <a:srgbClr val="002060"/>
                </a:solidFill>
              </a:rPr>
              <a:t>DRUŠTVO PARADA PONOSA</a:t>
            </a:r>
            <a:endParaRPr lang="sl-SI" sz="5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l-SI" sz="5200" dirty="0" smtClean="0">
                <a:solidFill>
                  <a:srgbClr val="002060"/>
                </a:solidFill>
              </a:rPr>
              <a:t> LETOS BO 13.6.2020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/>
              <a:t>NAČELO VARSTVA NARODNIH MANJŠIN</a:t>
            </a:r>
            <a:endParaRPr lang="sl-SI" sz="5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l-SI" sz="4200" dirty="0" smtClean="0">
                <a:solidFill>
                  <a:srgbClr val="002060"/>
                </a:solidFill>
              </a:rPr>
              <a:t>DRŽAVA V USTAVI IN ZAKONIH ŠČITI PRIPADNIKE:</a:t>
            </a:r>
          </a:p>
          <a:p>
            <a:pPr>
              <a:buFont typeface="Wingdings" pitchFamily="2" charset="2"/>
              <a:buChar char="ü"/>
            </a:pPr>
            <a:r>
              <a:rPr lang="sl-SI" sz="4200" dirty="0" smtClean="0">
                <a:solidFill>
                  <a:srgbClr val="002060"/>
                </a:solidFill>
              </a:rPr>
              <a:t> ITALJANSKE NARODNE MANJŠINE NA OBALI </a:t>
            </a:r>
          </a:p>
          <a:p>
            <a:pPr>
              <a:buFont typeface="Wingdings" pitchFamily="2" charset="2"/>
              <a:buChar char="ü"/>
            </a:pPr>
            <a:r>
              <a:rPr lang="sl-SI" sz="4200" dirty="0" smtClean="0">
                <a:solidFill>
                  <a:srgbClr val="002060"/>
                </a:solidFill>
              </a:rPr>
              <a:t> MADŽARSKE </a:t>
            </a:r>
            <a:r>
              <a:rPr lang="sl-SI" sz="4200" dirty="0" smtClean="0">
                <a:solidFill>
                  <a:srgbClr val="002060"/>
                </a:solidFill>
              </a:rPr>
              <a:t>NARODNE MANJŠINE </a:t>
            </a:r>
            <a:r>
              <a:rPr lang="sl-SI" sz="4200" dirty="0" smtClean="0">
                <a:solidFill>
                  <a:srgbClr val="002060"/>
                </a:solidFill>
              </a:rPr>
              <a:t>V PREKMURJU</a:t>
            </a:r>
          </a:p>
          <a:p>
            <a:pPr>
              <a:buFont typeface="Wingdings" pitchFamily="2" charset="2"/>
              <a:buChar char="ü"/>
            </a:pPr>
            <a:r>
              <a:rPr lang="sl-SI" sz="4200" dirty="0" smtClean="0">
                <a:solidFill>
                  <a:srgbClr val="002060"/>
                </a:solidFill>
              </a:rPr>
              <a:t> SLOVENCI OB MEJAH Z ITALIJO, AVSTIJO,</a:t>
            </a:r>
          </a:p>
          <a:p>
            <a:pPr>
              <a:buNone/>
            </a:pPr>
            <a:r>
              <a:rPr lang="sl-SI" sz="4200" dirty="0" smtClean="0">
                <a:solidFill>
                  <a:srgbClr val="002060"/>
                </a:solidFill>
              </a:rPr>
              <a:t> </a:t>
            </a:r>
            <a:r>
              <a:rPr lang="sl-SI" sz="4200" dirty="0" smtClean="0">
                <a:solidFill>
                  <a:srgbClr val="002060"/>
                </a:solidFill>
              </a:rPr>
              <a:t>   MADŽARSKO IN HRVAŠKO</a:t>
            </a:r>
          </a:p>
          <a:p>
            <a:pPr>
              <a:buFont typeface="Wingdings" pitchFamily="2" charset="2"/>
              <a:buChar char="ü"/>
            </a:pPr>
            <a:r>
              <a:rPr lang="sl-SI" sz="4200" dirty="0" smtClean="0">
                <a:solidFill>
                  <a:srgbClr val="002060"/>
                </a:solidFill>
              </a:rPr>
              <a:t> OBRAVNAVA JIH KOT </a:t>
            </a:r>
            <a:r>
              <a:rPr lang="sl-SI" sz="4200" b="1" dirty="0" smtClean="0">
                <a:solidFill>
                  <a:srgbClr val="002060"/>
                </a:solidFill>
              </a:rPr>
              <a:t>AVTOHTONO NARODNO </a:t>
            </a:r>
          </a:p>
          <a:p>
            <a:pPr>
              <a:buNone/>
            </a:pPr>
            <a:r>
              <a:rPr lang="sl-SI" sz="4200" b="1" dirty="0" smtClean="0">
                <a:solidFill>
                  <a:srgbClr val="002060"/>
                </a:solidFill>
              </a:rPr>
              <a:t> </a:t>
            </a:r>
            <a:r>
              <a:rPr lang="sl-SI" sz="4200" b="1" dirty="0" smtClean="0">
                <a:solidFill>
                  <a:srgbClr val="002060"/>
                </a:solidFill>
              </a:rPr>
              <a:t>   PREBIVALSTVO</a:t>
            </a:r>
            <a:endParaRPr lang="sl-SI" sz="4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sl-SI" sz="5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sl-SI" sz="5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5" name="Picture 3" descr="C:\Documents and Settings\Uporabnik\Desktop\1509169460_1477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58" y="1"/>
            <a:ext cx="107879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/>
              <a:t>NAČELO VARSTVA NARODNIH MANJŠIN</a:t>
            </a:r>
            <a:endParaRPr lang="sl-SI" sz="5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sl-SI" sz="5200" dirty="0" smtClean="0">
                <a:solidFill>
                  <a:srgbClr val="002060"/>
                </a:solidFill>
              </a:rPr>
              <a:t> </a:t>
            </a:r>
            <a:r>
              <a:rPr lang="sl-SI" sz="4400" dirty="0" smtClean="0">
                <a:solidFill>
                  <a:srgbClr val="002060"/>
                </a:solidFill>
              </a:rPr>
              <a:t>LETA 2007 JE DRŽAVA S POSEBNIM ZAKONOM </a:t>
            </a:r>
          </a:p>
          <a:p>
            <a:pPr>
              <a:buNone/>
            </a:pPr>
            <a:r>
              <a:rPr lang="sl-SI" sz="4400" dirty="0" smtClean="0">
                <a:solidFill>
                  <a:srgbClr val="002060"/>
                </a:solidFill>
              </a:rPr>
              <a:t> </a:t>
            </a:r>
            <a:r>
              <a:rPr lang="sl-SI" sz="4400" dirty="0" smtClean="0">
                <a:solidFill>
                  <a:srgbClr val="002060"/>
                </a:solidFill>
              </a:rPr>
              <a:t>   ZAŠČITILA TUDI ROME V SLOVENIJI</a:t>
            </a:r>
          </a:p>
          <a:p>
            <a:pPr>
              <a:buFont typeface="Wingdings" pitchFamily="2" charset="2"/>
              <a:buChar char="ü"/>
            </a:pPr>
            <a:r>
              <a:rPr lang="sl-SI" sz="4400" dirty="0" smtClean="0">
                <a:solidFill>
                  <a:srgbClr val="002060"/>
                </a:solidFill>
              </a:rPr>
              <a:t> </a:t>
            </a:r>
            <a:r>
              <a:rPr lang="sl-SI" sz="4400" dirty="0" smtClean="0">
                <a:solidFill>
                  <a:srgbClr val="002060"/>
                </a:solidFill>
              </a:rPr>
              <a:t>NAJVEČ JIH ŽIVI V PREKMURJU IN NA </a:t>
            </a:r>
          </a:p>
          <a:p>
            <a:pPr>
              <a:buNone/>
            </a:pPr>
            <a:r>
              <a:rPr lang="sl-SI" sz="4400" dirty="0" smtClean="0">
                <a:solidFill>
                  <a:srgbClr val="002060"/>
                </a:solidFill>
              </a:rPr>
              <a:t> </a:t>
            </a:r>
            <a:r>
              <a:rPr lang="sl-SI" sz="4400" dirty="0" smtClean="0">
                <a:solidFill>
                  <a:srgbClr val="002060"/>
                </a:solidFill>
              </a:rPr>
              <a:t>   DOLENJSKEM</a:t>
            </a:r>
          </a:p>
          <a:p>
            <a:pPr>
              <a:buFont typeface="Wingdings" pitchFamily="2" charset="2"/>
              <a:buChar char="ü"/>
            </a:pPr>
            <a:r>
              <a:rPr lang="sl-SI" sz="4400" dirty="0" smtClean="0">
                <a:solidFill>
                  <a:srgbClr val="002060"/>
                </a:solidFill>
              </a:rPr>
              <a:t> DRŽAVA SI PIZADEVA ZA IZBOLJŠANJE</a:t>
            </a:r>
          </a:p>
          <a:p>
            <a:pPr>
              <a:buNone/>
            </a:pPr>
            <a:r>
              <a:rPr lang="sl-SI" sz="4400" dirty="0" smtClean="0">
                <a:solidFill>
                  <a:srgbClr val="002060"/>
                </a:solidFill>
              </a:rPr>
              <a:t>    ŽIVLJENJA, DOSTOP DO IZOBRAŽEVANJA IN  </a:t>
            </a:r>
          </a:p>
          <a:p>
            <a:pPr>
              <a:buNone/>
            </a:pPr>
            <a:r>
              <a:rPr lang="sl-SI" sz="4400" dirty="0" smtClean="0">
                <a:solidFill>
                  <a:srgbClr val="002060"/>
                </a:solidFill>
              </a:rPr>
              <a:t> </a:t>
            </a:r>
            <a:r>
              <a:rPr lang="sl-SI" sz="4400" dirty="0" smtClean="0">
                <a:solidFill>
                  <a:srgbClr val="002060"/>
                </a:solidFill>
              </a:rPr>
              <a:t>   ZAPOSLOVANJA ZA VSE ROME</a:t>
            </a:r>
          </a:p>
          <a:p>
            <a:pPr>
              <a:buFont typeface="Wingdings" pitchFamily="2" charset="2"/>
              <a:buChar char="ü"/>
            </a:pPr>
            <a:endParaRPr lang="sl-SI" sz="5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sl-SI" sz="5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porabnik\Desktop\romska-naselja-v-sloveniji-l.jpg"/>
          <p:cNvPicPr>
            <a:picLocks noChangeAspect="1" noChangeArrowheads="1"/>
          </p:cNvPicPr>
          <p:nvPr/>
        </p:nvPicPr>
        <p:blipFill>
          <a:blip r:embed="rId2" cstate="print"/>
          <a:srcRect l="2632" r="1645" b="8498"/>
          <a:stretch>
            <a:fillRect/>
          </a:stretch>
        </p:blipFill>
        <p:spPr bwMode="auto">
          <a:xfrm>
            <a:off x="1379622" y="0"/>
            <a:ext cx="95290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/>
              <a:t>AVTOHTONO NARODNO PREBIVALSTVO</a:t>
            </a:r>
            <a:endParaRPr lang="sl-SI" sz="5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sl-SI" sz="5200" dirty="0" smtClean="0">
                <a:solidFill>
                  <a:srgbClr val="002060"/>
                </a:solidFill>
              </a:rPr>
              <a:t> IMA SVOJE NARODNE SIMBOLE, </a:t>
            </a:r>
          </a:p>
          <a:p>
            <a:pPr>
              <a:buNone/>
            </a:pPr>
            <a:r>
              <a:rPr lang="sl-SI" sz="5200" dirty="0" smtClean="0">
                <a:solidFill>
                  <a:srgbClr val="002060"/>
                </a:solidFill>
              </a:rPr>
              <a:t> </a:t>
            </a:r>
            <a:r>
              <a:rPr lang="sl-SI" sz="5200" dirty="0" smtClean="0">
                <a:solidFill>
                  <a:srgbClr val="002060"/>
                </a:solidFill>
              </a:rPr>
              <a:t>   DRUŠTVA, DEJAVNOSTI,...</a:t>
            </a:r>
          </a:p>
          <a:p>
            <a:pPr>
              <a:buFont typeface="Wingdings" pitchFamily="2" charset="2"/>
              <a:buChar char="ü"/>
            </a:pPr>
            <a:r>
              <a:rPr lang="sl-SI" sz="5200" dirty="0" smtClean="0">
                <a:solidFill>
                  <a:srgbClr val="002060"/>
                </a:solidFill>
              </a:rPr>
              <a:t> </a:t>
            </a:r>
            <a:r>
              <a:rPr lang="sl-SI" sz="5200" dirty="0" smtClean="0">
                <a:solidFill>
                  <a:srgbClr val="002060"/>
                </a:solidFill>
              </a:rPr>
              <a:t>POSEBEJ JE UREJENA VOLILNA </a:t>
            </a:r>
          </a:p>
          <a:p>
            <a:pPr>
              <a:buNone/>
            </a:pPr>
            <a:r>
              <a:rPr lang="sl-SI" sz="5200" dirty="0" smtClean="0">
                <a:solidFill>
                  <a:srgbClr val="002060"/>
                </a:solidFill>
              </a:rPr>
              <a:t> </a:t>
            </a:r>
            <a:r>
              <a:rPr lang="sl-SI" sz="5200" dirty="0" smtClean="0">
                <a:solidFill>
                  <a:srgbClr val="002060"/>
                </a:solidFill>
              </a:rPr>
              <a:t>   PRAVICA</a:t>
            </a:r>
          </a:p>
          <a:p>
            <a:pPr>
              <a:buFont typeface="Wingdings" pitchFamily="2" charset="2"/>
              <a:buChar char="ü"/>
            </a:pPr>
            <a:r>
              <a:rPr lang="sl-SI" sz="5200" b="1" dirty="0" smtClean="0">
                <a:solidFill>
                  <a:srgbClr val="002060"/>
                </a:solidFill>
              </a:rPr>
              <a:t> </a:t>
            </a:r>
            <a:r>
              <a:rPr lang="sl-SI" sz="5200" b="1" dirty="0" smtClean="0">
                <a:solidFill>
                  <a:srgbClr val="002060"/>
                </a:solidFill>
              </a:rPr>
              <a:t>Z NJIMI OHRANJAJO SVOJO </a:t>
            </a:r>
          </a:p>
          <a:p>
            <a:pPr>
              <a:buNone/>
            </a:pPr>
            <a:r>
              <a:rPr lang="sl-SI" sz="5200" b="1" dirty="0" smtClean="0">
                <a:solidFill>
                  <a:srgbClr val="002060"/>
                </a:solidFill>
              </a:rPr>
              <a:t> </a:t>
            </a:r>
            <a:r>
              <a:rPr lang="sl-SI" sz="5200" b="1" dirty="0" smtClean="0">
                <a:solidFill>
                  <a:srgbClr val="002060"/>
                </a:solidFill>
              </a:rPr>
              <a:t>   NARODNO IDENTITETO</a:t>
            </a:r>
          </a:p>
          <a:p>
            <a:pPr algn="ctr">
              <a:buNone/>
            </a:pPr>
            <a:r>
              <a:rPr lang="sl-SI" sz="5200" b="1" dirty="0" smtClean="0">
                <a:solidFill>
                  <a:srgbClr val="002060"/>
                </a:solidFill>
                <a:hlinkClick r:id="rId2"/>
              </a:rPr>
              <a:t>https://prezi.com/ndap9ume0ubx/manjsine-v-sloveniji/</a:t>
            </a:r>
            <a:endParaRPr lang="sl-SI" sz="5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sl-SI" sz="5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sl-SI" sz="5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08547"/>
            <a:ext cx="12191999" cy="1625619"/>
          </a:xfrm>
        </p:spPr>
        <p:txBody>
          <a:bodyPr>
            <a:normAutofit/>
          </a:bodyPr>
          <a:lstStyle/>
          <a:p>
            <a:pPr algn="ctr"/>
            <a:r>
              <a:rPr lang="sl-SI" sz="7200" dirty="0" smtClean="0"/>
              <a:t>USTAVA RS (</a:t>
            </a:r>
            <a:r>
              <a:rPr lang="sl-SI" sz="7200" dirty="0" err="1" smtClean="0"/>
              <a:t>14.člen</a:t>
            </a:r>
            <a:r>
              <a:rPr lang="sl-SI" sz="7200" dirty="0" smtClean="0"/>
              <a:t>)</a:t>
            </a:r>
            <a:endParaRPr lang="sl-SI" sz="7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9"/>
            <a:ext cx="12191999" cy="4884821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sl-SI" sz="4000" dirty="0" smtClean="0">
                <a:solidFill>
                  <a:srgbClr val="002060"/>
                </a:solidFill>
              </a:rPr>
              <a:t> V SLOVENIJI SO VSAKOMUR ZAGOTOVLJENE ENAKE </a:t>
            </a:r>
          </a:p>
          <a:p>
            <a:pPr algn="just"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 ČLOVEKOVE PRAVICE IN TEMELJNE SVOBOŠČINE NE </a:t>
            </a:r>
          </a:p>
          <a:p>
            <a:pPr algn="just"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 GLEDE NA NARODNOST, RASO, SPOL, JEZIK, VERO, </a:t>
            </a:r>
          </a:p>
          <a:p>
            <a:pPr algn="just"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 POLITIČNO ALI DRUGO PREPRIČANJE, GMOTNO  </a:t>
            </a:r>
          </a:p>
          <a:p>
            <a:pPr algn="just"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 STANJE, ROJSTVO, IZOBRAZBO, DRUŽBENI POLOŽAJ,  </a:t>
            </a:r>
          </a:p>
          <a:p>
            <a:pPr algn="just"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 INVALIDNOST ALI KATERO KOLI DRUGO OSEBNO  </a:t>
            </a:r>
          </a:p>
          <a:p>
            <a:pPr algn="just"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 OKOLIŠČINO. VSI SO PRED ZAKONOM ENAKI.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08547"/>
            <a:ext cx="12191999" cy="1625619"/>
          </a:xfrm>
        </p:spPr>
        <p:txBody>
          <a:bodyPr>
            <a:normAutofit/>
          </a:bodyPr>
          <a:lstStyle/>
          <a:p>
            <a:pPr algn="ctr"/>
            <a:r>
              <a:rPr lang="sl-SI" sz="7200" dirty="0" smtClean="0"/>
              <a:t>USTAVA RS (</a:t>
            </a:r>
            <a:r>
              <a:rPr lang="sl-SI" sz="7200" dirty="0" err="1" smtClean="0"/>
              <a:t>14.člen</a:t>
            </a:r>
            <a:r>
              <a:rPr lang="sl-SI" sz="7200" dirty="0" smtClean="0"/>
              <a:t>)</a:t>
            </a:r>
            <a:endParaRPr lang="sl-SI" sz="7200" dirty="0"/>
          </a:p>
        </p:txBody>
      </p:sp>
      <p:pic>
        <p:nvPicPr>
          <p:cNvPr id="4" name="Picture 3" descr="C:\Documents and Settings\Uporabnik\Desktop\pre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726" y="1422905"/>
            <a:ext cx="8309811" cy="543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404">
              <a:srgbClr val="63983E"/>
            </a:gs>
            <a:gs pos="0">
              <a:schemeClr val="accent6">
                <a:lumMod val="89000"/>
              </a:schemeClr>
            </a:gs>
            <a:gs pos="51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197768"/>
            <a:ext cx="8824456" cy="1507958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8900" dirty="0" smtClean="0"/>
              <a:t>Pomen</a:t>
            </a:r>
            <a:endParaRPr lang="sl-SI" sz="89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4407" y="1"/>
            <a:ext cx="676759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64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641685"/>
            <a:ext cx="12192000" cy="1331494"/>
          </a:xfrm>
        </p:spPr>
        <p:txBody>
          <a:bodyPr>
            <a:normAutofit/>
          </a:bodyPr>
          <a:lstStyle/>
          <a:p>
            <a:r>
              <a:rPr lang="sl-SI" sz="5400" dirty="0" smtClean="0"/>
              <a:t>DEJAVNOSTI IN VPRAŠANJA ZA UČENCE</a:t>
            </a:r>
            <a:endParaRPr lang="sl-SI" sz="5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876926"/>
            <a:ext cx="12191999" cy="4981074"/>
          </a:xfrm>
        </p:spPr>
        <p:txBody>
          <a:bodyPr/>
          <a:lstStyle/>
          <a:p>
            <a:endParaRPr lang="sl-SI" dirty="0" smtClean="0">
              <a:solidFill>
                <a:srgbClr val="002060"/>
              </a:solidFill>
            </a:endParaRPr>
          </a:p>
          <a:p>
            <a:r>
              <a:rPr lang="sl-SI" sz="2800" dirty="0" smtClean="0">
                <a:solidFill>
                  <a:srgbClr val="002060"/>
                </a:solidFill>
              </a:rPr>
              <a:t>KAKO SE IMENUJETA AKTUALNA POSLANCA – PREDSTAVNIKA ITALJANSKE IN MADŽARSKE NARODNE SKUPNOSTI V DRŽAVNEM ZBORU?</a:t>
            </a:r>
          </a:p>
          <a:p>
            <a:pPr>
              <a:buNone/>
            </a:pPr>
            <a:r>
              <a:rPr lang="sl-SI" sz="2800" dirty="0" smtClean="0">
                <a:solidFill>
                  <a:srgbClr val="002060"/>
                </a:solidFill>
              </a:rPr>
              <a:t>          - FELICE ŽIŽA                                     - FERENTZ HORVATH                                     </a:t>
            </a:r>
          </a:p>
          <a:p>
            <a:endParaRPr lang="sl-SI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l-SI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l-SI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l-SI" dirty="0" smtClean="0"/>
          </a:p>
        </p:txBody>
      </p:sp>
      <p:pic>
        <p:nvPicPr>
          <p:cNvPr id="8" name="Slika 7" descr="C:\Documents and Settings\Uporabnik\Desktop\Common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622" y="3801979"/>
            <a:ext cx="2053389" cy="305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C:\Documents and Settings\Uporabnik\Desktop\CommonRes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254" y="3866147"/>
            <a:ext cx="2212774" cy="299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algn="ctr"/>
            <a:r>
              <a:rPr lang="sl-SI" sz="4800" dirty="0" smtClean="0"/>
              <a:t>DEJAVNOSTI IN VPRAŠANJA ZA UČENCE</a:t>
            </a:r>
            <a:endParaRPr lang="sl-SI" sz="4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3200" dirty="0" smtClean="0">
                <a:solidFill>
                  <a:srgbClr val="002060"/>
                </a:solidFill>
              </a:rPr>
              <a:t>ALI KDO IZMED VAS POZNA UČENCA ALI UČENKO, KI OBISKUJE NAŠO ŠOLO, PA SPADA MED MANJŠINSKO DRUŽBENO SKUPINO?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3200" dirty="0" smtClean="0">
                <a:solidFill>
                  <a:srgbClr val="002060"/>
                </a:solidFill>
              </a:rPr>
              <a:t>KAKO SE POČUTI MED NAMI? IMA ENAKE PRAVICE KOT TI?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3200" dirty="0" smtClean="0">
                <a:solidFill>
                  <a:srgbClr val="002060"/>
                </a:solidFill>
              </a:rPr>
              <a:t>ALI SE DO NJEGA/NJE OBNAŠAŠ ENAKO KOT DO OSTALIH UČENCEV?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3200" dirty="0" smtClean="0">
                <a:solidFill>
                  <a:srgbClr val="002060"/>
                </a:solidFill>
              </a:rPr>
              <a:t>KAKO SE ONA/ON OBNAŠA DO TEBE?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3200" dirty="0" smtClean="0">
                <a:solidFill>
                  <a:srgbClr val="002060"/>
                </a:solidFill>
              </a:rPr>
              <a:t>KAJ VSE BI LAHKO NAREDILI, DA BI SE TI UČENCI POČUTILI ŠE BOLJ SPREJETE?</a:t>
            </a:r>
            <a:endParaRPr lang="sl-SI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08548"/>
            <a:ext cx="12191999" cy="3015915"/>
          </a:xfrm>
        </p:spPr>
        <p:txBody>
          <a:bodyPr>
            <a:normAutofit/>
          </a:bodyPr>
          <a:lstStyle/>
          <a:p>
            <a:pPr algn="ctr"/>
            <a:r>
              <a:rPr lang="sl-SI" sz="7200" dirty="0" smtClean="0"/>
              <a:t>HVALA ZA POZORNOST</a:t>
            </a:r>
            <a:br>
              <a:rPr lang="sl-SI" sz="7200" dirty="0" smtClean="0"/>
            </a:br>
            <a:endParaRPr lang="sl-SI" sz="7200" dirty="0"/>
          </a:p>
        </p:txBody>
      </p:sp>
      <p:pic>
        <p:nvPicPr>
          <p:cNvPr id="5126" name="Picture 6" descr="C:\Documents and Settings\Uporabnik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274" y="1941096"/>
            <a:ext cx="9808939" cy="491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7305" y="753228"/>
            <a:ext cx="9962148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8000" dirty="0" smtClean="0"/>
              <a:t>USTAVA RS (</a:t>
            </a:r>
            <a:r>
              <a:rPr lang="sl-SI" sz="8000" dirty="0" err="1" smtClean="0"/>
              <a:t>2.člen</a:t>
            </a:r>
            <a:r>
              <a:rPr lang="sl-SI" sz="8000" dirty="0" smtClean="0"/>
              <a:t>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6600" dirty="0" smtClean="0">
                <a:solidFill>
                  <a:srgbClr val="002060"/>
                </a:solidFill>
              </a:rPr>
              <a:t> SLOVENIJA JE SOCIALNA </a:t>
            </a:r>
          </a:p>
          <a:p>
            <a:pPr>
              <a:buNone/>
            </a:pPr>
            <a:r>
              <a:rPr lang="sl-SI" sz="6600" dirty="0" smtClean="0">
                <a:solidFill>
                  <a:srgbClr val="002060"/>
                </a:solidFill>
              </a:rPr>
              <a:t>   DRŽAVA 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5" name="Picture 5" descr="C:\Documents and Settings\Uporabnik\Desktop\prenos (2).jpg"/>
          <p:cNvPicPr>
            <a:picLocks noChangeAspect="1" noChangeArrowheads="1"/>
          </p:cNvPicPr>
          <p:nvPr/>
        </p:nvPicPr>
        <p:blipFill>
          <a:blip r:embed="rId2" cstate="print"/>
          <a:srcRect l="10316" t="10218" r="9120" b="16465"/>
          <a:stretch>
            <a:fillRect/>
          </a:stretch>
        </p:blipFill>
        <p:spPr bwMode="auto">
          <a:xfrm>
            <a:off x="8983580" y="2964901"/>
            <a:ext cx="3208420" cy="40357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8000" dirty="0" smtClean="0"/>
              <a:t>SOCIALNA DRŽAVA SKRBI ZA…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SVOBODO DELA</a:t>
            </a: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SOCAILNA ZAVAROVANJA</a:t>
            </a: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RAZVOJ ZDRAVSTVA</a:t>
            </a: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RAZVOJ ŠOLSTVA</a:t>
            </a: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RAZVOJ KULTURE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8000" dirty="0" smtClean="0"/>
              <a:t>SOCIALNA DRŽAVA SKRBI ZA…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endParaRPr lang="sl-SI" sz="5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ZAGOTAVLJANJE DENARNIH </a:t>
            </a:r>
          </a:p>
          <a:p>
            <a:pPr algn="just">
              <a:buNone/>
            </a:pPr>
            <a:r>
              <a:rPr lang="sl-SI" sz="5400" dirty="0" smtClean="0">
                <a:solidFill>
                  <a:srgbClr val="002060"/>
                </a:solidFill>
              </a:rPr>
              <a:t>   SREDSTEV, KO SO LJUDJE  V </a:t>
            </a:r>
          </a:p>
          <a:p>
            <a:pPr algn="just">
              <a:buNone/>
            </a:pPr>
            <a:r>
              <a:rPr lang="sl-SI" sz="5400" dirty="0" smtClean="0">
                <a:solidFill>
                  <a:srgbClr val="002060"/>
                </a:solidFill>
              </a:rPr>
              <a:t>   OSEBNIH STISKAH</a:t>
            </a:r>
          </a:p>
          <a:p>
            <a:pPr algn="just">
              <a:buNone/>
            </a:pPr>
            <a:endParaRPr lang="sl-SI" sz="5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 SODNO VARSTVO DRŽAVLJANOV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/>
              <a:t>DEMOKRATIČNI POSTOPKI ODLOČANJA</a:t>
            </a:r>
            <a:endParaRPr lang="sl-SI" sz="5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l-SI" sz="4000" dirty="0" smtClean="0">
                <a:solidFill>
                  <a:srgbClr val="002060"/>
                </a:solidFill>
              </a:rPr>
              <a:t> NA POBUDO DRŽAVLJANOV SE  </a:t>
            </a:r>
          </a:p>
          <a:p>
            <a:pPr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DOLOČI POSEBNI SISTEM VAROVANJA  </a:t>
            </a:r>
          </a:p>
          <a:p>
            <a:pPr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TAKIH SKUPIN PREBIVALCEV Z </a:t>
            </a:r>
          </a:p>
          <a:p>
            <a:pPr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NAMENOM, DA SE  JIM ZAGOTOVIJO  </a:t>
            </a:r>
          </a:p>
          <a:p>
            <a:pPr>
              <a:buNone/>
            </a:pPr>
            <a:r>
              <a:rPr lang="sl-SI" sz="4000" dirty="0" smtClean="0">
                <a:solidFill>
                  <a:srgbClr val="002060"/>
                </a:solidFill>
              </a:rPr>
              <a:t>   ENAKE PRAVICE KOT VEČINI.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Picture 2" descr="C:\Documents and Settings\Uporabnik\Desktop\Kopija od preno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0350" y="2012745"/>
            <a:ext cx="1771650" cy="2581275"/>
          </a:xfrm>
          <a:prstGeom prst="rect">
            <a:avLst/>
          </a:prstGeom>
          <a:noFill/>
        </p:spPr>
      </p:pic>
      <p:pic>
        <p:nvPicPr>
          <p:cNvPr id="6" name="Picture 4" descr="C:\Documents and Settings\Uporabnik\Desktop\Kopija od pre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8800" y="4571999"/>
            <a:ext cx="274319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algn="ctr"/>
            <a:r>
              <a:rPr lang="sl-SI" sz="7200" dirty="0" smtClean="0"/>
              <a:t>PRAVNO NAČELO</a:t>
            </a:r>
            <a:endParaRPr lang="sl-SI" sz="7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  </a:t>
            </a:r>
            <a:r>
              <a:rPr lang="sl-SI" sz="5400" b="1" dirty="0" smtClean="0">
                <a:solidFill>
                  <a:srgbClr val="002060"/>
                </a:solidFill>
              </a:rPr>
              <a:t>JE NAČELO ENAKIH PRAVIC ZA VSE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7" name="Picture 2" descr="C:\Documents and Settings\Uporabnik\Desktop\preno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5917"/>
            <a:ext cx="3037668" cy="3842084"/>
          </a:xfrm>
          <a:prstGeom prst="rect">
            <a:avLst/>
          </a:prstGeom>
          <a:noFill/>
        </p:spPr>
      </p:pic>
      <p:pic>
        <p:nvPicPr>
          <p:cNvPr id="8" name="Picture 4" descr="C:\Documents and Settings\Uporabnik\Desktop\preno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221" y="3048000"/>
            <a:ext cx="4106779" cy="3810000"/>
          </a:xfrm>
          <a:prstGeom prst="rect">
            <a:avLst/>
          </a:prstGeom>
          <a:noFill/>
        </p:spPr>
      </p:pic>
      <p:pic>
        <p:nvPicPr>
          <p:cNvPr id="9" name="Picture 5" descr="C:\Documents and Settings\Uporabnik\Desktop\pre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3662" y="3031958"/>
            <a:ext cx="5143440" cy="382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08547"/>
            <a:ext cx="12191999" cy="1625619"/>
          </a:xfrm>
        </p:spPr>
        <p:txBody>
          <a:bodyPr>
            <a:normAutofit/>
          </a:bodyPr>
          <a:lstStyle/>
          <a:p>
            <a:pPr algn="ctr"/>
            <a:r>
              <a:rPr lang="sl-SI" sz="7200" dirty="0" smtClean="0"/>
              <a:t>PRAVNO NAČELO</a:t>
            </a:r>
            <a:endParaRPr lang="sl-SI" sz="7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/>
          </a:bodyPr>
          <a:lstStyle/>
          <a:p>
            <a:pPr>
              <a:buNone/>
            </a:pPr>
            <a:endParaRPr lang="sl-SI" dirty="0"/>
          </a:p>
        </p:txBody>
      </p:sp>
      <p:pic>
        <p:nvPicPr>
          <p:cNvPr id="10" name="Picture 4" descr="C:\Documents and Settings\Uporabnik\Desktop\ustava_sod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646" y="1475874"/>
            <a:ext cx="8274102" cy="538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53228"/>
            <a:ext cx="12191999" cy="1080938"/>
          </a:xfrm>
        </p:spPr>
        <p:txBody>
          <a:bodyPr>
            <a:normAutofit/>
          </a:bodyPr>
          <a:lstStyle/>
          <a:p>
            <a:pPr algn="ctr"/>
            <a:r>
              <a:rPr lang="sl-SI" sz="7200" dirty="0" smtClean="0"/>
              <a:t>SKUPONST LGBT</a:t>
            </a:r>
            <a:endParaRPr lang="sl-SI" sz="7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973178"/>
            <a:ext cx="12191999" cy="488482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 JE KRATICA ZA </a:t>
            </a:r>
            <a:r>
              <a:rPr lang="sl-SI" sz="5400" dirty="0" smtClean="0"/>
              <a:t>L</a:t>
            </a:r>
            <a:r>
              <a:rPr lang="sl-SI" sz="5400" dirty="0" smtClean="0">
                <a:solidFill>
                  <a:srgbClr val="002060"/>
                </a:solidFill>
              </a:rPr>
              <a:t>EZBIJKE,</a:t>
            </a:r>
            <a:r>
              <a:rPr lang="sl-SI" sz="5400" dirty="0" smtClean="0"/>
              <a:t>G</a:t>
            </a:r>
            <a:r>
              <a:rPr lang="sl-SI" sz="5400" dirty="0" smtClean="0">
                <a:solidFill>
                  <a:srgbClr val="002060"/>
                </a:solidFill>
              </a:rPr>
              <a:t>EJE, </a:t>
            </a:r>
          </a:p>
          <a:p>
            <a:pPr>
              <a:buNone/>
            </a:pPr>
            <a:r>
              <a:rPr lang="sl-SI" sz="5400" dirty="0" smtClean="0">
                <a:solidFill>
                  <a:srgbClr val="002060"/>
                </a:solidFill>
              </a:rPr>
              <a:t>    </a:t>
            </a:r>
            <a:r>
              <a:rPr lang="sl-SI" sz="5400" dirty="0" smtClean="0"/>
              <a:t>B</a:t>
            </a:r>
            <a:r>
              <a:rPr lang="sl-SI" sz="5400" dirty="0" smtClean="0">
                <a:solidFill>
                  <a:srgbClr val="002060"/>
                </a:solidFill>
              </a:rPr>
              <a:t>ISEKSUALNE IN </a:t>
            </a:r>
            <a:r>
              <a:rPr lang="sl-SI" sz="5400" dirty="0" smtClean="0"/>
              <a:t>T</a:t>
            </a:r>
            <a:r>
              <a:rPr lang="sl-SI" sz="5400" dirty="0" smtClean="0">
                <a:solidFill>
                  <a:srgbClr val="002060"/>
                </a:solidFill>
              </a:rPr>
              <a:t>RANSSPOLNE OSEBE</a:t>
            </a:r>
            <a:endParaRPr lang="sl-SI" sz="5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 BORIJO SE ZA ENAKE PRAVICE KOT </a:t>
            </a:r>
          </a:p>
          <a:p>
            <a:pPr>
              <a:buNone/>
            </a:pPr>
            <a:r>
              <a:rPr lang="sl-SI" sz="5400" dirty="0" smtClean="0">
                <a:solidFill>
                  <a:srgbClr val="002060"/>
                </a:solidFill>
              </a:rPr>
              <a:t> </a:t>
            </a:r>
            <a:r>
              <a:rPr lang="sl-SI" sz="5400" dirty="0" smtClean="0">
                <a:solidFill>
                  <a:srgbClr val="002060"/>
                </a:solidFill>
              </a:rPr>
              <a:t>  JIH IMAJO OSTALI DŽAVLJANI</a:t>
            </a:r>
          </a:p>
          <a:p>
            <a:pPr>
              <a:buFont typeface="Wingdings" pitchFamily="2" charset="2"/>
              <a:buChar char="ü"/>
            </a:pPr>
            <a:r>
              <a:rPr lang="sl-SI" sz="5400" dirty="0" smtClean="0">
                <a:solidFill>
                  <a:srgbClr val="002060"/>
                </a:solidFill>
              </a:rPr>
              <a:t> ŽELIJO BITI SPREJETI NE GLEDE NA </a:t>
            </a:r>
          </a:p>
          <a:p>
            <a:pPr>
              <a:buNone/>
            </a:pPr>
            <a:r>
              <a:rPr lang="sl-SI" sz="5400" dirty="0" smtClean="0">
                <a:solidFill>
                  <a:srgbClr val="002060"/>
                </a:solidFill>
              </a:rPr>
              <a:t> </a:t>
            </a:r>
            <a:r>
              <a:rPr lang="sl-SI" sz="5400" dirty="0" smtClean="0">
                <a:solidFill>
                  <a:srgbClr val="002060"/>
                </a:solidFill>
              </a:rPr>
              <a:t>  NJIHOVO SPOLNO USMERJENOST</a:t>
            </a:r>
            <a:endParaRPr lang="sl-SI" sz="5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305</TotalTime>
  <Words>459</Words>
  <Application>Microsoft Office PowerPoint</Application>
  <PresentationFormat>Po meri</PresentationFormat>
  <Paragraphs>96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Berlin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SOCIALNA DRŽAVA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Pomen</vt:lpstr>
      <vt:lpstr>USTAVA RS (2.člen)</vt:lpstr>
      <vt:lpstr>SOCIALNA DRŽAVA SKRBI ZA…</vt:lpstr>
      <vt:lpstr>SOCIALNA DRŽAVA SKRBI ZA…</vt:lpstr>
      <vt:lpstr>DEMOKRATIČNI POSTOPKI ODLOČANJA</vt:lpstr>
      <vt:lpstr>PRAVNO NAČELO</vt:lpstr>
      <vt:lpstr>PRAVNO NAČELO</vt:lpstr>
      <vt:lpstr>SKUPONST LGBT</vt:lpstr>
      <vt:lpstr>PARADA PONOSA</vt:lpstr>
      <vt:lpstr>        SIMBOL</vt:lpstr>
      <vt:lpstr>PARADA PONOSA V SLOVENIJI</vt:lpstr>
      <vt:lpstr>NAČELO VARSTVA NARODNIH MANJŠIN</vt:lpstr>
      <vt:lpstr>Diapozitiv 14</vt:lpstr>
      <vt:lpstr>NAČELO VARSTVA NARODNIH MANJŠIN</vt:lpstr>
      <vt:lpstr>Diapozitiv 16</vt:lpstr>
      <vt:lpstr>AVTOHTONO NARODNO PREBIVALSTVO</vt:lpstr>
      <vt:lpstr>USTAVA RS (14.člen)</vt:lpstr>
      <vt:lpstr>USTAVA RS (14.člen)</vt:lpstr>
      <vt:lpstr>DEJAVNOSTI IN VPRAŠANJA ZA UČENCE</vt:lpstr>
      <vt:lpstr>DEJAVNOSTI IN VPRAŠANJA ZA UČENCE</vt:lpstr>
      <vt:lpstr>HVALA ZA POZORNOST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Socialna država</dc:title>
  <dc:creator>ucenec</dc:creator>
  <cp:lastModifiedBy>PC</cp:lastModifiedBy>
  <cp:revision>43</cp:revision>
  <dcterms:created xsi:type="dcterms:W3CDTF">2020-03-09T10:36:22Z</dcterms:created>
  <dcterms:modified xsi:type="dcterms:W3CDTF">2020-03-21T13:48:49Z</dcterms:modified>
</cp:coreProperties>
</file>