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CC9900"/>
    <a:srgbClr val="FFCC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17" autoAdjust="0"/>
  </p:normalViewPr>
  <p:slideViewPr>
    <p:cSldViewPr>
      <p:cViewPr varScale="1">
        <p:scale>
          <a:sx n="66" d="100"/>
          <a:sy n="66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3DE18-62F2-441D-AEF5-A5CD35045EE5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A5EF5-B9B1-4871-8B78-38D9B838797C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9B70E-BA15-4D00-A5C1-DA6108B00827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A45E8-F05C-4AC6-A119-2D4565E4FFA6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17CC3-BE43-4C96-8A59-DD0FA1081F91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4292-1D12-4056-92EA-405F7A1B490F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68C5D-8BAE-4A8C-B7C1-19A48CABE70D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4194-1FCD-4C27-B04F-19A4E6695E50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C73BF-6018-4683-95CC-46AB20799EDA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E6593-C6AE-4411-8DF2-38DFA4956B04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9DFBA-C909-4F5F-BF23-D1FE7F1AEE38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4392B-A632-402A-B8E4-161DBB6DA207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 dirty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 dirty="0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F484FF-5FE1-4D5B-8A67-4A11F205C403}" type="slidenum">
              <a:rPr lang="hr-HR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http://www.bbc.co.uk/oxford/content/images/2006/06/20/solar_04_420x284.jpg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Pj042779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3825875" cy="48006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5400" dirty="0" smtClean="0">
                <a:latin typeface="Candara" pitchFamily="34" charset="0"/>
              </a:rPr>
              <a:t>Zakaj imajo hiše okna?</a:t>
            </a:r>
            <a:endParaRPr lang="sl-SI" sz="5400" dirty="0">
              <a:latin typeface="Candara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24400" y="3352800"/>
            <a:ext cx="441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4000" b="1" dirty="0" smtClean="0">
                <a:solidFill>
                  <a:schemeClr val="bg1"/>
                </a:solidFill>
                <a:latin typeface="Candara" pitchFamily="34" charset="0"/>
              </a:rPr>
              <a:t>Zakaj odpiramo okna?</a:t>
            </a:r>
            <a:endParaRPr lang="sl-SI" sz="40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pPr algn="l"/>
            <a:r>
              <a:rPr lang="hr-HR" sz="3600" dirty="0" smtClean="0">
                <a:latin typeface="Candara" pitchFamily="34" charset="0"/>
              </a:rPr>
              <a:t>VETER,  KI PIHA NA PRIMORSKEM:</a:t>
            </a:r>
            <a:endParaRPr lang="hr-HR" sz="3600" dirty="0">
              <a:latin typeface="Candara" pitchFamily="34" charset="0"/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143000" y="54102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3200" b="1" dirty="0" smtClean="0">
                <a:solidFill>
                  <a:schemeClr val="bg1"/>
                </a:solidFill>
                <a:latin typeface="Candara" pitchFamily="34" charset="0"/>
              </a:rPr>
              <a:t>BURJA</a:t>
            </a:r>
            <a:endParaRPr lang="hr-HR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5122" name="Picture 2" descr="http://www.reporter.si/sites/default/files/styles/galleryformatter_slide/public/field/image/burja_zima_tovornjak_bobo_06.02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581400" cy="2234794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3792262" cy="214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img.rtvslo.si/_up/upload/2010/03/10/64672324_00-burja-6_sh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95800"/>
            <a:ext cx="2667000" cy="2000251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95800"/>
            <a:ext cx="319217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latin typeface="Candara" pitchFamily="34" charset="0"/>
              </a:rPr>
              <a:t>KAJ ONESNAŽUJE </a:t>
            </a:r>
            <a:r>
              <a:rPr lang="hr-HR" sz="3200" dirty="0">
                <a:latin typeface="Candara" pitchFamily="34" charset="0"/>
              </a:rPr>
              <a:t>ZRAK ?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533400" y="1143000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IZPUŠNI PLINI </a:t>
            </a:r>
            <a:r>
              <a:rPr lang="hr-HR" sz="2400" b="1" dirty="0">
                <a:solidFill>
                  <a:schemeClr val="bg1"/>
                </a:solidFill>
                <a:latin typeface="Candara" pitchFamily="34" charset="0"/>
              </a:rPr>
              <a:t>IZ </a:t>
            </a: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AVTOMOBILOV </a:t>
            </a:r>
            <a:r>
              <a:rPr lang="hr-HR" sz="2400" b="1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DIM IZ TOVARNIŠKIH  IN HIŠNIH DIMNIKOV  ONESNAŽUJEJO ZRAK </a:t>
            </a:r>
            <a:r>
              <a:rPr lang="hr-HR" sz="2400" b="1" dirty="0">
                <a:solidFill>
                  <a:schemeClr val="bg1"/>
                </a:solidFill>
                <a:latin typeface="Candara" pitchFamily="34" charset="0"/>
              </a:rPr>
              <a:t>. </a:t>
            </a:r>
            <a:endParaRPr lang="hr-HR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TAKEMU ONESNAŽENEMU ZRAKU ZRAK REČEMO  </a:t>
            </a:r>
            <a:r>
              <a:rPr lang="hr-HR" sz="2400" b="1" u="sng" dirty="0" smtClean="0">
                <a:solidFill>
                  <a:srgbClr val="FF0000"/>
                </a:solidFill>
                <a:latin typeface="Candara" pitchFamily="34" charset="0"/>
              </a:rPr>
              <a:t>SMOG.</a:t>
            </a:r>
            <a:endParaRPr lang="hr-HR" sz="2400" b="1" u="sng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endParaRPr lang="hr-HR" sz="2400" b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867400" y="2667000"/>
            <a:ext cx="3048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ŠKODLJIVI PLINI Z VETROVI PREPOTUJEJO VELIKE RAZDALJE IN </a:t>
            </a:r>
            <a:r>
              <a:rPr lang="hr-HR" sz="2400" b="1" dirty="0">
                <a:solidFill>
                  <a:schemeClr val="bg1"/>
                </a:solidFill>
                <a:latin typeface="Candara" pitchFamily="34" charset="0"/>
              </a:rPr>
              <a:t>TAKO </a:t>
            </a: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ONESNAŽUJEJO ZRAK</a:t>
            </a:r>
            <a:r>
              <a:rPr lang="hr-HR" sz="2400" b="1" dirty="0">
                <a:solidFill>
                  <a:schemeClr val="bg1"/>
                </a:solidFill>
                <a:latin typeface="Candara" pitchFamily="34" charset="0"/>
              </a:rPr>
              <a:t>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4419600" cy="373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5" grpId="0"/>
      <p:bldP spid="143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60438"/>
          </a:xfrm>
        </p:spPr>
        <p:txBody>
          <a:bodyPr/>
          <a:lstStyle/>
          <a:p>
            <a:r>
              <a:rPr lang="hr-HR" sz="3200" dirty="0">
                <a:latin typeface="Candara" pitchFamily="34" charset="0"/>
              </a:rPr>
              <a:t>DA BI ZRAK </a:t>
            </a:r>
            <a:r>
              <a:rPr lang="hr-HR" sz="3200" dirty="0" smtClean="0">
                <a:latin typeface="Candara" pitchFamily="34" charset="0"/>
              </a:rPr>
              <a:t>ZAŠČITILI PRED ONESNAŽENJEM, </a:t>
            </a:r>
            <a:r>
              <a:rPr lang="hr-HR" sz="3200" dirty="0">
                <a:latin typeface="Candara" pitchFamily="34" charset="0"/>
              </a:rPr>
              <a:t/>
            </a:r>
            <a:br>
              <a:rPr lang="hr-HR" sz="3200" dirty="0">
                <a:latin typeface="Candara" pitchFamily="34" charset="0"/>
              </a:rPr>
            </a:br>
            <a:r>
              <a:rPr lang="hr-HR" sz="3200" dirty="0" smtClean="0">
                <a:latin typeface="Candara" pitchFamily="34" charset="0"/>
              </a:rPr>
              <a:t>JE TREBA :</a:t>
            </a:r>
            <a:endParaRPr lang="hr-HR" sz="3200" dirty="0">
              <a:latin typeface="Candara" pitchFamily="34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696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400" b="1" dirty="0">
                <a:solidFill>
                  <a:schemeClr val="bg1"/>
                </a:solidFill>
                <a:latin typeface="Candara" pitchFamily="34" charset="0"/>
              </a:rPr>
              <a:t>NA </a:t>
            </a: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TOVARNIŠKE DIMNIKE IN V IZPUŠNE SISTEME  AVTOMOBILOV VGRADITI  FILTRE</a:t>
            </a:r>
            <a:r>
              <a:rPr lang="hr-HR" sz="2400" b="1" dirty="0">
                <a:solidFill>
                  <a:schemeClr val="bg1"/>
                </a:solidFill>
                <a:latin typeface="Candara" pitchFamily="34" charset="0"/>
              </a:rPr>
              <a:t>,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endParaRPr lang="hr-HR" sz="2400" b="1" dirty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endParaRPr lang="hr-HR" sz="2400" b="1" dirty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IZKORIŠČATI ENERGIJO, KI  NAM JO  DAJEJO  SONCE , VODA IN VETER.</a:t>
            </a:r>
            <a:endParaRPr lang="hr-HR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45414" name="Picture 6" descr="MPj040247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7000"/>
            <a:ext cx="1981200" cy="1320800"/>
          </a:xfrm>
          <a:prstGeom prst="rect">
            <a:avLst/>
          </a:prstGeom>
          <a:noFill/>
        </p:spPr>
      </p:pic>
      <p:pic>
        <p:nvPicPr>
          <p:cNvPr id="145415" name="Picture 7" descr="MCj043224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6800"/>
            <a:ext cx="1670050" cy="1800225"/>
          </a:xfrm>
          <a:prstGeom prst="rect">
            <a:avLst/>
          </a:prstGeom>
          <a:noFill/>
        </p:spPr>
      </p:pic>
      <p:pic>
        <p:nvPicPr>
          <p:cNvPr id="145416" name="Picture 8" descr="http://www.bbc.co.uk/oxford/content/images/2006/06/20/solar_04_420x284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33400" y="5105400"/>
            <a:ext cx="22098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105400"/>
            <a:ext cx="2286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73" name="AutoShape 17"/>
          <p:cNvSpPr>
            <a:spLocks noChangeArrowheads="1"/>
          </p:cNvSpPr>
          <p:nvPr/>
        </p:nvSpPr>
        <p:spPr bwMode="auto">
          <a:xfrm>
            <a:off x="2819400" y="2286000"/>
            <a:ext cx="2743200" cy="8382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  <a:latin typeface="Candara" pitchFamily="34" charset="0"/>
              </a:rPr>
              <a:t>ZRAK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7772400" cy="762000"/>
          </a:xfrm>
        </p:spPr>
        <p:txBody>
          <a:bodyPr/>
          <a:lstStyle/>
          <a:p>
            <a:r>
              <a:rPr lang="hr-HR">
                <a:latin typeface="Candara" pitchFamily="34" charset="0"/>
              </a:rPr>
              <a:t>    PONOVIMO</a:t>
            </a:r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 flipH="1" flipV="1">
            <a:off x="2286000" y="1600200"/>
            <a:ext cx="12954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H="1">
            <a:off x="2590800" y="3276600"/>
            <a:ext cx="91440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19050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LASTNOSTI</a:t>
            </a:r>
            <a:endParaRPr lang="hr-HR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600200" y="4419600"/>
            <a:ext cx="15240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SESTAVA</a:t>
            </a:r>
            <a:endParaRPr lang="hr-HR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0" y="1676400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BREZ BARVE</a:t>
            </a:r>
            <a:endParaRPr lang="hr-HR" sz="2000" b="1" dirty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hr-HR" sz="2000" b="1" dirty="0">
                <a:solidFill>
                  <a:schemeClr val="bg1"/>
                </a:solidFill>
                <a:latin typeface="Candara" pitchFamily="34" charset="0"/>
              </a:rPr>
              <a:t>  </a:t>
            </a: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VONJA IN OKUSA</a:t>
            </a:r>
            <a:endParaRPr lang="hr-HR" sz="2000" b="1" dirty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SE GIBLJE </a:t>
            </a:r>
            <a:endParaRPr lang="hr-HR" sz="2000" b="1" dirty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RAZLIČNI VETROVI</a:t>
            </a:r>
            <a:endParaRPr lang="hr-HR" sz="2000" b="1" dirty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endParaRPr lang="hr-H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1371600" y="4953000"/>
            <a:ext cx="1752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000" b="1" dirty="0">
                <a:solidFill>
                  <a:schemeClr val="bg1"/>
                </a:solidFill>
                <a:latin typeface="Candara" pitchFamily="34" charset="0"/>
              </a:rPr>
              <a:t>KISIK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OGLJIKOV </a:t>
            </a:r>
            <a:r>
              <a:rPr lang="hr-HR" sz="2000" b="1" dirty="0">
                <a:solidFill>
                  <a:schemeClr val="bg1"/>
                </a:solidFill>
                <a:latin typeface="Candara" pitchFamily="34" charset="0"/>
              </a:rPr>
              <a:t>DIOKSID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000" b="1" dirty="0">
                <a:solidFill>
                  <a:schemeClr val="bg1"/>
                </a:solidFill>
                <a:latin typeface="Candara" pitchFamily="34" charset="0"/>
              </a:rPr>
              <a:t>DUŠIK</a:t>
            </a: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 flipV="1">
            <a:off x="4953000" y="1600200"/>
            <a:ext cx="1066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4800600" y="3200400"/>
            <a:ext cx="68580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495800" y="4419600"/>
            <a:ext cx="2057400" cy="46166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POMEMBEN</a:t>
            </a:r>
            <a:endParaRPr lang="hr-HR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5943600" y="1143000"/>
            <a:ext cx="2590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 smtClean="0">
                <a:solidFill>
                  <a:schemeClr val="bg1"/>
                </a:solidFill>
                <a:latin typeface="Candara" pitchFamily="34" charset="0"/>
              </a:rPr>
              <a:t>ONESNAŽENJE</a:t>
            </a:r>
            <a:endParaRPr lang="hr-HR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4419600" y="5029200"/>
            <a:ext cx="205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000" b="1" dirty="0">
                <a:solidFill>
                  <a:schemeClr val="bg1"/>
                </a:solidFill>
                <a:latin typeface="Candara" pitchFamily="34" charset="0"/>
              </a:rPr>
              <a:t>ZA </a:t>
            </a: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DIHANJE IN ŽIVLJENJE </a:t>
            </a:r>
            <a:r>
              <a:rPr lang="hr-HR" sz="2000" b="1" dirty="0">
                <a:solidFill>
                  <a:schemeClr val="bg1"/>
                </a:solidFill>
                <a:latin typeface="Candara" pitchFamily="34" charset="0"/>
              </a:rPr>
              <a:t>ŽIVIH </a:t>
            </a: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BITIJ</a:t>
            </a:r>
            <a:endParaRPr lang="hr-H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6400800" y="1676400"/>
            <a:ext cx="2743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SMOG-ONESNAŽEN ZRAK</a:t>
            </a:r>
            <a:endParaRPr lang="hr-HR" sz="2000" b="1" dirty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UPORABA SONČNE, VODNE IN VETRENE ENERGIJE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ČUVAJMO </a:t>
            </a:r>
            <a:r>
              <a:rPr lang="hr-HR" sz="2000" b="1" dirty="0">
                <a:solidFill>
                  <a:schemeClr val="bg1"/>
                </a:solidFill>
                <a:latin typeface="Candara" pitchFamily="34" charset="0"/>
              </a:rPr>
              <a:t>ZRAK </a:t>
            </a:r>
            <a:r>
              <a:rPr lang="hr-HR" sz="2000" b="1" dirty="0" smtClean="0">
                <a:solidFill>
                  <a:schemeClr val="bg1"/>
                </a:solidFill>
                <a:latin typeface="Candara" pitchFamily="34" charset="0"/>
              </a:rPr>
              <a:t>PRED ONESNAŽENJEM</a:t>
            </a:r>
            <a:endParaRPr lang="hr-H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3" grpId="0" animBg="1"/>
      <p:bldP spid="147458" grpId="0"/>
      <p:bldP spid="147461" grpId="0" animBg="1"/>
      <p:bldP spid="147462" grpId="0" animBg="1"/>
      <p:bldP spid="147463" grpId="0" animBg="1"/>
      <p:bldP spid="147464" grpId="0" animBg="1"/>
      <p:bldP spid="147465" grpId="0"/>
      <p:bldP spid="147466" grpId="0"/>
      <p:bldP spid="147467" grpId="0" animBg="1"/>
      <p:bldP spid="147468" grpId="0" animBg="1"/>
      <p:bldP spid="147469" grpId="0" animBg="1"/>
      <p:bldP spid="147470" grpId="0" animBg="1"/>
      <p:bldP spid="147471" grpId="0"/>
      <p:bldP spid="1474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048000" y="2057400"/>
            <a:ext cx="3162300" cy="14382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sl-SI" sz="8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 Black"/>
              </a:rPr>
              <a:t>ZRAK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3124200" y="4038600"/>
            <a:ext cx="3190875" cy="704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sl-SI" sz="4000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Pogoj za življenje</a:t>
            </a:r>
            <a:endParaRPr lang="sl-SI" sz="40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>
                <a:latin typeface="Candara" pitchFamily="34" charset="0"/>
              </a:rPr>
              <a:t>Zakaj se ne moremo </a:t>
            </a:r>
            <a:br>
              <a:rPr lang="sl-SI" sz="4000" dirty="0" smtClean="0">
                <a:latin typeface="Candara" pitchFamily="34" charset="0"/>
              </a:rPr>
            </a:br>
            <a:r>
              <a:rPr lang="sl-SI" sz="4000" dirty="0" smtClean="0">
                <a:latin typeface="Candara" pitchFamily="34" charset="0"/>
              </a:rPr>
              <a:t>dolgo potapljati v vodi?</a:t>
            </a:r>
            <a:endParaRPr lang="sl-SI" sz="4000" dirty="0">
              <a:latin typeface="Candara" pitchFamily="34" charset="0"/>
            </a:endParaRPr>
          </a:p>
        </p:txBody>
      </p:sp>
      <p:pic>
        <p:nvPicPr>
          <p:cNvPr id="10245" name="Picture 5" descr="j0424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2439988" cy="3657600"/>
          </a:xfrm>
          <a:prstGeom prst="rect">
            <a:avLst/>
          </a:prstGeom>
          <a:noFill/>
        </p:spPr>
      </p:pic>
      <p:pic>
        <p:nvPicPr>
          <p:cNvPr id="10246" name="Picture 6" descr="j04065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05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j0399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6096000" cy="4267200"/>
          </a:xfrm>
          <a:prstGeom prst="rect">
            <a:avLst/>
          </a:prstGeom>
          <a:noFill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343400" y="533400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4000" b="1" dirty="0" smtClean="0">
                <a:solidFill>
                  <a:schemeClr val="bg1"/>
                </a:solidFill>
                <a:latin typeface="Candara" pitchFamily="34" charset="0"/>
              </a:rPr>
              <a:t>Čutiš njegov okus?</a:t>
            </a:r>
            <a:endParaRPr lang="sl-SI" sz="4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4000" b="1" dirty="0" smtClean="0">
                <a:solidFill>
                  <a:schemeClr val="bg1"/>
                </a:solidFill>
                <a:latin typeface="Candara" pitchFamily="34" charset="0"/>
              </a:rPr>
              <a:t>Ali zrak vidiš ?</a:t>
            </a:r>
            <a:endParaRPr lang="sl-SI" sz="4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828800" y="1295400"/>
            <a:ext cx="441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4000" b="1" dirty="0" smtClean="0">
                <a:solidFill>
                  <a:schemeClr val="bg1"/>
                </a:solidFill>
                <a:latin typeface="Candara" pitchFamily="34" charset="0"/>
              </a:rPr>
              <a:t>Čutiš njegov vonj?</a:t>
            </a:r>
            <a:endParaRPr lang="sl-SI" sz="4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705600" y="2057400"/>
            <a:ext cx="2133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b="1" dirty="0" smtClean="0">
                <a:solidFill>
                  <a:schemeClr val="bg1"/>
                </a:solidFill>
                <a:latin typeface="Candara" pitchFamily="34" charset="0"/>
              </a:rPr>
              <a:t>Zrak je brez: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sl-SI" sz="2800" b="1" dirty="0" smtClean="0">
                <a:solidFill>
                  <a:schemeClr val="bg1"/>
                </a:solidFill>
                <a:latin typeface="Candara" pitchFamily="34" charset="0"/>
              </a:rPr>
              <a:t>okusa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sl-SI" sz="2800" b="1" dirty="0" smtClean="0">
                <a:solidFill>
                  <a:schemeClr val="bg1"/>
                </a:solidFill>
                <a:latin typeface="Candara" pitchFamily="34" charset="0"/>
              </a:rPr>
              <a:t>vonja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sl-SI" sz="2800" b="1" dirty="0" smtClean="0">
                <a:solidFill>
                  <a:schemeClr val="bg1"/>
                </a:solidFill>
                <a:latin typeface="Candara" pitchFamily="34" charset="0"/>
              </a:rPr>
              <a:t>in barve.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l-SI" sz="2800" b="1" dirty="0" smtClean="0">
                <a:solidFill>
                  <a:schemeClr val="bg1"/>
                </a:solidFill>
                <a:latin typeface="Candara" pitchFamily="34" charset="0"/>
              </a:rPr>
              <a:t>Skozenj lahko vidimo.</a:t>
            </a:r>
            <a:endParaRPr lang="sl-SI" sz="2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3" grpId="0"/>
      <p:bldP spid="122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sz="4800" dirty="0" smtClean="0">
                <a:latin typeface="Candara" pitchFamily="34" charset="0"/>
              </a:rPr>
              <a:t>KAJ JE ZRAK?</a:t>
            </a:r>
            <a:endParaRPr lang="sl-SI" sz="4800" dirty="0">
              <a:latin typeface="Candara" pitchFamily="34" charset="0"/>
            </a:endParaRPr>
          </a:p>
        </p:txBody>
      </p:sp>
      <p:pic>
        <p:nvPicPr>
          <p:cNvPr id="14342" name="Picture 6" descr="300earth_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013" y="1673225"/>
            <a:ext cx="4725987" cy="4421188"/>
          </a:xfrm>
          <a:noFill/>
          <a:ln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715000" y="1676400"/>
            <a:ext cx="3048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600" b="1" dirty="0" smtClean="0">
                <a:solidFill>
                  <a:schemeClr val="bg1"/>
                </a:solidFill>
                <a:latin typeface="Candara" pitchFamily="34" charset="0"/>
              </a:rPr>
              <a:t>Zrak obdaja naš planet Zemljo.</a:t>
            </a:r>
          </a:p>
          <a:p>
            <a:pPr>
              <a:spcBef>
                <a:spcPct val="50000"/>
              </a:spcBef>
            </a:pPr>
            <a:r>
              <a:rPr lang="sl-SI" sz="3600" b="1" dirty="0" smtClean="0">
                <a:solidFill>
                  <a:schemeClr val="bg1"/>
                </a:solidFill>
                <a:latin typeface="Candara" pitchFamily="34" charset="0"/>
              </a:rPr>
              <a:t>Ta Zemljin plašč imenujemo </a:t>
            </a:r>
            <a:r>
              <a:rPr lang="sl-SI" sz="3600" b="1" u="sng" dirty="0" smtClean="0">
                <a:solidFill>
                  <a:schemeClr val="bg1"/>
                </a:solidFill>
                <a:latin typeface="Candara" pitchFamily="34" charset="0"/>
              </a:rPr>
              <a:t>atmosfera.</a:t>
            </a:r>
          </a:p>
          <a:p>
            <a:pPr>
              <a:spcBef>
                <a:spcPct val="50000"/>
              </a:spcBef>
            </a:pPr>
            <a:endParaRPr lang="sl-SI" sz="2400" b="1" u="sng" dirty="0" smtClean="0"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endParaRPr lang="sl-SI" sz="2400" u="sng" dirty="0" smtClean="0"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endParaRPr lang="sl-SI" sz="2400" dirty="0" smtClean="0"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endParaRPr lang="sl-SI" sz="24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14400" y="22860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600" b="1" dirty="0">
                <a:solidFill>
                  <a:schemeClr val="bg1"/>
                </a:solidFill>
              </a:rPr>
              <a:t>ZRAK </a:t>
            </a:r>
            <a:r>
              <a:rPr lang="hr-HR" sz="3600" b="1" dirty="0" smtClean="0">
                <a:solidFill>
                  <a:schemeClr val="bg1"/>
                </a:solidFill>
              </a:rPr>
              <a:t>JE SESTAVLJEN IZ VEČ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33400" y="7620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600" b="1" dirty="0">
                <a:solidFill>
                  <a:schemeClr val="bg1"/>
                </a:solidFill>
              </a:rPr>
              <a:t>       </a:t>
            </a:r>
            <a:r>
              <a:rPr lang="hr-HR" sz="3600" b="1" dirty="0" smtClean="0">
                <a:solidFill>
                  <a:schemeClr val="bg1"/>
                </a:solidFill>
              </a:rPr>
              <a:t>PLINOV, NAJVEČ JE: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81000" y="22860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</a:rPr>
              <a:t>KISIKA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934200" y="22860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 dirty="0">
                <a:solidFill>
                  <a:schemeClr val="bg1"/>
                </a:solidFill>
              </a:rPr>
              <a:t>DUŠIKA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133600" y="2286000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 dirty="0" smtClean="0">
                <a:solidFill>
                  <a:schemeClr val="bg1"/>
                </a:solidFill>
              </a:rPr>
              <a:t>OGLJIKOVEGA </a:t>
            </a:r>
            <a:r>
              <a:rPr lang="hr-HR" sz="2800" b="1" dirty="0">
                <a:solidFill>
                  <a:schemeClr val="bg1"/>
                </a:solidFill>
              </a:rPr>
              <a:t>DIOKSIDA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1066800" y="28194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 dirty="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4114800" y="28194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 dirty="0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7543800" y="28194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 dirty="0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172200" y="3505200"/>
            <a:ext cx="25146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bg1"/>
                </a:solidFill>
              </a:rPr>
              <a:t>POTREBEN </a:t>
            </a:r>
            <a:r>
              <a:rPr lang="hr-HR" b="1" dirty="0">
                <a:solidFill>
                  <a:schemeClr val="bg1"/>
                </a:solidFill>
              </a:rPr>
              <a:t>ZA </a:t>
            </a:r>
            <a:r>
              <a:rPr lang="hr-HR" b="1" dirty="0" smtClean="0">
                <a:solidFill>
                  <a:schemeClr val="bg1"/>
                </a:solidFill>
              </a:rPr>
              <a:t>IZGRADNJO TELESA</a:t>
            </a:r>
            <a:endParaRPr lang="hr-HR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bg1"/>
                </a:solidFill>
              </a:rPr>
              <a:t>ŽIVALI  IN LJUDJE GA DOBIVAJU OD NEKATERIH RASTLIN, KI </a:t>
            </a:r>
            <a:r>
              <a:rPr lang="hr-HR" b="1" dirty="0">
                <a:solidFill>
                  <a:schemeClr val="bg1"/>
                </a:solidFill>
              </a:rPr>
              <a:t>GA </a:t>
            </a:r>
            <a:r>
              <a:rPr lang="hr-HR" b="1" dirty="0" smtClean="0">
                <a:solidFill>
                  <a:schemeClr val="bg1"/>
                </a:solidFill>
              </a:rPr>
              <a:t>IZKORIČAJO </a:t>
            </a:r>
            <a:r>
              <a:rPr lang="hr-HR" b="1" dirty="0">
                <a:solidFill>
                  <a:schemeClr val="bg1"/>
                </a:solidFill>
              </a:rPr>
              <a:t>IZ ZRAKA.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0" y="3505200"/>
            <a:ext cx="2667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bg1"/>
                </a:solidFill>
              </a:rPr>
              <a:t>POTREBEN</a:t>
            </a:r>
            <a:endParaRPr lang="hr-HR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hr-HR" b="1" dirty="0">
                <a:solidFill>
                  <a:schemeClr val="bg1"/>
                </a:solidFill>
              </a:rPr>
              <a:t>ZA GORENJE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b="1" dirty="0">
                <a:solidFill>
                  <a:schemeClr val="bg1"/>
                </a:solidFill>
              </a:rPr>
              <a:t>ZA </a:t>
            </a:r>
            <a:r>
              <a:rPr lang="hr-HR" b="1" dirty="0" smtClean="0">
                <a:solidFill>
                  <a:schemeClr val="bg1"/>
                </a:solidFill>
              </a:rPr>
              <a:t>DIHANJE   ČLOVEKU IN ŽIVALIM.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971800" y="3429000"/>
            <a:ext cx="2895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bg1"/>
                </a:solidFill>
              </a:rPr>
              <a:t>V </a:t>
            </a:r>
            <a:r>
              <a:rPr lang="hr-HR" b="1" dirty="0">
                <a:solidFill>
                  <a:schemeClr val="bg1"/>
                </a:solidFill>
              </a:rPr>
              <a:t>ZRAK </a:t>
            </a:r>
            <a:r>
              <a:rPr lang="hr-HR" b="1" dirty="0" smtClean="0">
                <a:solidFill>
                  <a:schemeClr val="bg1"/>
                </a:solidFill>
              </a:rPr>
              <a:t>PRIDE Z IZGOREVANJEM IN DIHANJEM</a:t>
            </a:r>
            <a:endParaRPr lang="hr-HR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bg1"/>
                </a:solidFill>
              </a:rPr>
              <a:t>RASTLINE </a:t>
            </a:r>
            <a:r>
              <a:rPr lang="hr-HR" b="1" dirty="0">
                <a:solidFill>
                  <a:schemeClr val="bg1"/>
                </a:solidFill>
              </a:rPr>
              <a:t>GA </a:t>
            </a:r>
            <a:r>
              <a:rPr lang="hr-HR" b="1" dirty="0" smtClean="0">
                <a:solidFill>
                  <a:schemeClr val="bg1"/>
                </a:solidFill>
              </a:rPr>
              <a:t>JEMLJEJO  </a:t>
            </a:r>
            <a:r>
              <a:rPr lang="hr-HR" b="1" dirty="0">
                <a:solidFill>
                  <a:schemeClr val="bg1"/>
                </a:solidFill>
              </a:rPr>
              <a:t>IZ ZRAKA </a:t>
            </a:r>
            <a:r>
              <a:rPr lang="hr-HR" b="1" dirty="0" smtClean="0">
                <a:solidFill>
                  <a:schemeClr val="bg1"/>
                </a:solidFill>
              </a:rPr>
              <a:t>IN Z NJEGOVO POMOČJO  USTVARAJAJO </a:t>
            </a:r>
            <a:r>
              <a:rPr lang="hr-HR" b="1" u="sng" dirty="0" smtClean="0">
                <a:solidFill>
                  <a:schemeClr val="bg1"/>
                </a:solidFill>
              </a:rPr>
              <a:t>KISIK. </a:t>
            </a:r>
            <a:endParaRPr lang="hr-HR" b="1" u="sng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2895600" y="5715000"/>
            <a:ext cx="2590800" cy="92333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ZATO </a:t>
            </a:r>
            <a:r>
              <a:rPr lang="hr-HR" b="1" dirty="0" smtClean="0">
                <a:solidFill>
                  <a:schemeClr val="bg1"/>
                </a:solidFill>
              </a:rPr>
              <a:t> JE TREBA RASTLINE </a:t>
            </a:r>
            <a:r>
              <a:rPr lang="hr-HR" b="1" dirty="0">
                <a:solidFill>
                  <a:schemeClr val="bg1"/>
                </a:solidFill>
              </a:rPr>
              <a:t>SADITI </a:t>
            </a:r>
            <a:r>
              <a:rPr lang="hr-HR" b="1" dirty="0" smtClean="0">
                <a:solidFill>
                  <a:schemeClr val="bg1"/>
                </a:solidFill>
              </a:rPr>
              <a:t>IN JIH  VAROVATI.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6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6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6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64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1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7" grpId="0"/>
      <p:bldP spid="16398" grpId="0"/>
      <p:bldP spid="16399" grpId="0"/>
      <p:bldP spid="16400" grpId="0" animBg="1"/>
      <p:bldP spid="16401" grpId="0" animBg="1"/>
      <p:bldP spid="16402" grpId="0" animBg="1"/>
      <p:bldP spid="16407" grpId="0" animBg="1"/>
      <p:bldP spid="1640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3" name="Group 13"/>
          <p:cNvGrpSpPr>
            <a:grpSpLocks/>
          </p:cNvGrpSpPr>
          <p:nvPr/>
        </p:nvGrpSpPr>
        <p:grpSpPr bwMode="auto">
          <a:xfrm>
            <a:off x="1600200" y="1143000"/>
            <a:ext cx="6553200" cy="923925"/>
            <a:chOff x="624" y="720"/>
            <a:chExt cx="3648" cy="582"/>
          </a:xfrm>
        </p:grpSpPr>
        <p:sp>
          <p:nvSpPr>
            <p:cNvPr id="153606" name="Text Box 6"/>
            <p:cNvSpPr txBox="1">
              <a:spLocks noChangeArrowheads="1"/>
            </p:cNvSpPr>
            <p:nvPr/>
          </p:nvSpPr>
          <p:spPr bwMode="auto">
            <a:xfrm>
              <a:off x="624" y="720"/>
              <a:ext cx="124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5400" b="1" dirty="0" smtClean="0">
                  <a:solidFill>
                    <a:srgbClr val="FF0000"/>
                  </a:solidFill>
                  <a:latin typeface="Candara" pitchFamily="34" charset="0"/>
                </a:rPr>
                <a:t>BREZ</a:t>
              </a:r>
              <a:endParaRPr lang="hr-HR" sz="5400" b="1" dirty="0">
                <a:solidFill>
                  <a:srgbClr val="FF0000"/>
                </a:solidFill>
                <a:latin typeface="Candara" pitchFamily="34" charset="0"/>
              </a:endParaRPr>
            </a:p>
          </p:txBody>
        </p:sp>
        <p:sp>
          <p:nvSpPr>
            <p:cNvPr id="153607" name="Text Box 7"/>
            <p:cNvSpPr txBox="1">
              <a:spLocks noChangeArrowheads="1"/>
            </p:cNvSpPr>
            <p:nvPr/>
          </p:nvSpPr>
          <p:spPr bwMode="auto">
            <a:xfrm>
              <a:off x="1749" y="720"/>
              <a:ext cx="137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5400" b="1" dirty="0" smtClean="0">
                  <a:solidFill>
                    <a:srgbClr val="FF0000"/>
                  </a:solidFill>
                  <a:latin typeface="Candara" pitchFamily="34" charset="0"/>
                </a:rPr>
                <a:t>ZRAKA</a:t>
              </a:r>
              <a:endParaRPr lang="hr-HR" sz="5400" b="1" dirty="0">
                <a:solidFill>
                  <a:srgbClr val="FF0000"/>
                </a:solidFill>
                <a:latin typeface="Candara" pitchFamily="34" charset="0"/>
              </a:endParaRPr>
            </a:p>
          </p:txBody>
        </p:sp>
        <p:sp>
          <p:nvSpPr>
            <p:cNvPr id="153608" name="Text Box 8"/>
            <p:cNvSpPr txBox="1">
              <a:spLocks noChangeArrowheads="1"/>
            </p:cNvSpPr>
            <p:nvPr/>
          </p:nvSpPr>
          <p:spPr bwMode="auto">
            <a:xfrm>
              <a:off x="3169" y="720"/>
              <a:ext cx="110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5400" b="1" dirty="0" smtClean="0">
                  <a:solidFill>
                    <a:srgbClr val="FF0000"/>
                  </a:solidFill>
                  <a:latin typeface="Candara" pitchFamily="34" charset="0"/>
                </a:rPr>
                <a:t>NI</a:t>
              </a:r>
              <a:endParaRPr lang="hr-HR" sz="5400" b="1" dirty="0">
                <a:solidFill>
                  <a:srgbClr val="FF0000"/>
                </a:solidFill>
                <a:latin typeface="Candara" pitchFamily="34" charset="0"/>
              </a:endParaRPr>
            </a:p>
          </p:txBody>
        </p:sp>
      </p:grpSp>
      <p:grpSp>
        <p:nvGrpSpPr>
          <p:cNvPr id="153614" name="Group 14"/>
          <p:cNvGrpSpPr>
            <a:grpSpLocks/>
          </p:cNvGrpSpPr>
          <p:nvPr/>
        </p:nvGrpSpPr>
        <p:grpSpPr bwMode="auto">
          <a:xfrm>
            <a:off x="914400" y="5486400"/>
            <a:ext cx="7543800" cy="923925"/>
            <a:chOff x="1008" y="3456"/>
            <a:chExt cx="3744" cy="582"/>
          </a:xfrm>
        </p:grpSpPr>
        <p:sp>
          <p:nvSpPr>
            <p:cNvPr id="153609" name="Text Box 9"/>
            <p:cNvSpPr txBox="1">
              <a:spLocks noChangeArrowheads="1"/>
            </p:cNvSpPr>
            <p:nvPr/>
          </p:nvSpPr>
          <p:spPr bwMode="auto">
            <a:xfrm>
              <a:off x="1008" y="3456"/>
              <a:ext cx="172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5400" b="1" dirty="0" smtClean="0">
                  <a:solidFill>
                    <a:srgbClr val="FF0000"/>
                  </a:solidFill>
                  <a:latin typeface="Candara" pitchFamily="34" charset="0"/>
                </a:rPr>
                <a:t>ŽIVLJENJA</a:t>
              </a:r>
              <a:endParaRPr lang="hr-HR" sz="5400" b="1" dirty="0">
                <a:solidFill>
                  <a:srgbClr val="FF0000"/>
                </a:solidFill>
                <a:latin typeface="Candara" pitchFamily="34" charset="0"/>
              </a:endParaRPr>
            </a:p>
          </p:txBody>
        </p:sp>
        <p:sp>
          <p:nvSpPr>
            <p:cNvPr id="153610" name="Text Box 10"/>
            <p:cNvSpPr txBox="1">
              <a:spLocks noChangeArrowheads="1"/>
            </p:cNvSpPr>
            <p:nvPr/>
          </p:nvSpPr>
          <p:spPr bwMode="auto">
            <a:xfrm>
              <a:off x="2772" y="3456"/>
              <a:ext cx="54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5400" b="1" dirty="0">
                  <a:solidFill>
                    <a:srgbClr val="FF0000"/>
                  </a:solidFill>
                  <a:latin typeface="Candara" pitchFamily="34" charset="0"/>
                </a:rPr>
                <a:t>NA</a:t>
              </a:r>
            </a:p>
          </p:txBody>
        </p:sp>
        <p:sp>
          <p:nvSpPr>
            <p:cNvPr id="153611" name="Text Box 11"/>
            <p:cNvSpPr txBox="1">
              <a:spLocks noChangeArrowheads="1"/>
            </p:cNvSpPr>
            <p:nvPr/>
          </p:nvSpPr>
          <p:spPr bwMode="auto">
            <a:xfrm>
              <a:off x="3360" y="3456"/>
              <a:ext cx="13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5400" b="1" dirty="0" smtClean="0">
                  <a:solidFill>
                    <a:srgbClr val="FF0000"/>
                  </a:solidFill>
                  <a:latin typeface="Candara" pitchFamily="34" charset="0"/>
                </a:rPr>
                <a:t>ZEMLJI.</a:t>
              </a:r>
              <a:endParaRPr lang="hr-HR" sz="5400" b="1" dirty="0">
                <a:solidFill>
                  <a:srgbClr val="FF0000"/>
                </a:solidFill>
                <a:latin typeface="Candara" pitchFamily="34" charset="0"/>
              </a:endParaRP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325" y="2027476"/>
            <a:ext cx="4029075" cy="33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sl-SI" dirty="0" smtClean="0">
                <a:latin typeface="Candara" pitchFamily="34" charset="0"/>
              </a:rPr>
              <a:t>Zrak se giblje</a:t>
            </a:r>
            <a:endParaRPr lang="sl-SI" dirty="0">
              <a:latin typeface="Candara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8077200" cy="175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l-SI" sz="2400" dirty="0" smtClean="0">
                <a:latin typeface="Candara" pitchFamily="34" charset="0"/>
              </a:rPr>
              <a:t>Sonce greje tla in zato se segreva zrak nad njimi.</a:t>
            </a:r>
          </a:p>
          <a:p>
            <a:pPr algn="l">
              <a:lnSpc>
                <a:spcPct val="90000"/>
              </a:lnSpc>
            </a:pPr>
            <a:r>
              <a:rPr lang="sl-SI" sz="2400" dirty="0" smtClean="0">
                <a:latin typeface="Candara" pitchFamily="34" charset="0"/>
              </a:rPr>
              <a:t>Topel zrak se dviga v višino, hladen pa se spušča navzdol.</a:t>
            </a:r>
          </a:p>
          <a:p>
            <a:pPr algn="l">
              <a:lnSpc>
                <a:spcPct val="90000"/>
              </a:lnSpc>
            </a:pPr>
            <a:r>
              <a:rPr lang="sl-SI" sz="2400" dirty="0" smtClean="0">
                <a:latin typeface="Candara" pitchFamily="34" charset="0"/>
              </a:rPr>
              <a:t>Zrak se stalno meša in seli z enega mesta na drugo.</a:t>
            </a:r>
          </a:p>
          <a:p>
            <a:pPr algn="l">
              <a:lnSpc>
                <a:spcPct val="90000"/>
              </a:lnSpc>
            </a:pPr>
            <a:r>
              <a:rPr lang="sl-SI" sz="2400" dirty="0" smtClean="0">
                <a:latin typeface="Candara" pitchFamily="34" charset="0"/>
              </a:rPr>
              <a:t>Tako gibanje zraka imenujemo VETER.</a:t>
            </a:r>
          </a:p>
          <a:p>
            <a:pPr algn="l">
              <a:lnSpc>
                <a:spcPct val="90000"/>
              </a:lnSpc>
            </a:pPr>
            <a:endParaRPr lang="sl-SI" sz="2400" dirty="0">
              <a:latin typeface="Candara" pitchFamily="34" charset="0"/>
            </a:endParaRPr>
          </a:p>
        </p:txBody>
      </p:sp>
      <p:pic>
        <p:nvPicPr>
          <p:cNvPr id="17437" name="Picture 29" descr="Medvednica- pejza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0"/>
            <a:ext cx="5181600" cy="3454400"/>
          </a:xfrm>
          <a:prstGeom prst="rect">
            <a:avLst/>
          </a:prstGeom>
          <a:noFill/>
        </p:spPr>
      </p:pic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447800" y="3352800"/>
            <a:ext cx="838200" cy="838200"/>
          </a:xfrm>
          <a:prstGeom prst="irregularSeal1">
            <a:avLst/>
          </a:prstGeom>
          <a:gradFill rotWithShape="1">
            <a:gsLst>
              <a:gs pos="0">
                <a:srgbClr val="FFCC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 dirty="0">
              <a:latin typeface="Candara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447800" y="4648200"/>
            <a:ext cx="190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600" dirty="0" smtClean="0">
                <a:latin typeface="Candara" pitchFamily="34" charset="0"/>
              </a:rPr>
              <a:t>Topel zrak se dviga</a:t>
            </a:r>
            <a:endParaRPr lang="sl-SI" sz="1600" dirty="0">
              <a:latin typeface="Candara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419600" y="4572000"/>
            <a:ext cx="2133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600" dirty="0" smtClean="0">
                <a:latin typeface="Candara" pitchFamily="34" charset="0"/>
              </a:rPr>
              <a:t>Hladen zrak se spušča</a:t>
            </a:r>
            <a:endParaRPr lang="sl-SI" sz="1600" dirty="0">
              <a:latin typeface="Candara" pitchFamily="34" charset="0"/>
            </a:endParaRPr>
          </a:p>
        </p:txBody>
      </p:sp>
      <p:sp>
        <p:nvSpPr>
          <p:cNvPr id="17425" name="Arc 17"/>
          <p:cNvSpPr>
            <a:spLocks/>
          </p:cNvSpPr>
          <p:nvPr/>
        </p:nvSpPr>
        <p:spPr bwMode="auto">
          <a:xfrm rot="7201102">
            <a:off x="3090862" y="3690938"/>
            <a:ext cx="1895475" cy="2895600"/>
          </a:xfrm>
          <a:custGeom>
            <a:avLst/>
            <a:gdLst>
              <a:gd name="G0" fmla="+- 0 0 0"/>
              <a:gd name="G1" fmla="+- 21353 0 0"/>
              <a:gd name="G2" fmla="+- 21600 0 0"/>
              <a:gd name="T0" fmla="*/ 3257 w 21600"/>
              <a:gd name="T1" fmla="*/ 0 h 29629"/>
              <a:gd name="T2" fmla="*/ 19952 w 21600"/>
              <a:gd name="T3" fmla="*/ 29629 h 29629"/>
              <a:gd name="T4" fmla="*/ 0 w 21600"/>
              <a:gd name="T5" fmla="*/ 21353 h 29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629" fill="none" extrusionOk="0">
                <a:moveTo>
                  <a:pt x="3257" y="-1"/>
                </a:moveTo>
                <a:cubicBezTo>
                  <a:pt x="13806" y="1609"/>
                  <a:pt x="21600" y="10681"/>
                  <a:pt x="21600" y="21353"/>
                </a:cubicBezTo>
                <a:cubicBezTo>
                  <a:pt x="21600" y="24193"/>
                  <a:pt x="21039" y="27005"/>
                  <a:pt x="19951" y="29628"/>
                </a:cubicBezTo>
              </a:path>
              <a:path w="21600" h="29629" stroke="0" extrusionOk="0">
                <a:moveTo>
                  <a:pt x="3257" y="-1"/>
                </a:moveTo>
                <a:cubicBezTo>
                  <a:pt x="13806" y="1609"/>
                  <a:pt x="21600" y="10681"/>
                  <a:pt x="21600" y="21353"/>
                </a:cubicBezTo>
                <a:cubicBezTo>
                  <a:pt x="21600" y="24193"/>
                  <a:pt x="21039" y="27005"/>
                  <a:pt x="19951" y="29628"/>
                </a:cubicBezTo>
                <a:lnTo>
                  <a:pt x="0" y="2135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l-SI" dirty="0">
              <a:latin typeface="Candara" pitchFamily="34" charset="0"/>
            </a:endParaRPr>
          </a:p>
        </p:txBody>
      </p:sp>
      <p:sp>
        <p:nvSpPr>
          <p:cNvPr id="17426" name="Arc 18"/>
          <p:cNvSpPr>
            <a:spLocks/>
          </p:cNvSpPr>
          <p:nvPr/>
        </p:nvSpPr>
        <p:spPr bwMode="auto">
          <a:xfrm rot="-3764495">
            <a:off x="3090862" y="3005138"/>
            <a:ext cx="1895475" cy="2895600"/>
          </a:xfrm>
          <a:custGeom>
            <a:avLst/>
            <a:gdLst>
              <a:gd name="G0" fmla="+- 0 0 0"/>
              <a:gd name="G1" fmla="+- 21353 0 0"/>
              <a:gd name="G2" fmla="+- 21600 0 0"/>
              <a:gd name="T0" fmla="*/ 3257 w 21600"/>
              <a:gd name="T1" fmla="*/ 0 h 29629"/>
              <a:gd name="T2" fmla="*/ 19952 w 21600"/>
              <a:gd name="T3" fmla="*/ 29629 h 29629"/>
              <a:gd name="T4" fmla="*/ 0 w 21600"/>
              <a:gd name="T5" fmla="*/ 21353 h 29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629" fill="none" extrusionOk="0">
                <a:moveTo>
                  <a:pt x="3257" y="-1"/>
                </a:moveTo>
                <a:cubicBezTo>
                  <a:pt x="13806" y="1609"/>
                  <a:pt x="21600" y="10681"/>
                  <a:pt x="21600" y="21353"/>
                </a:cubicBezTo>
                <a:cubicBezTo>
                  <a:pt x="21600" y="24193"/>
                  <a:pt x="21039" y="27005"/>
                  <a:pt x="19951" y="29628"/>
                </a:cubicBezTo>
              </a:path>
              <a:path w="21600" h="29629" stroke="0" extrusionOk="0">
                <a:moveTo>
                  <a:pt x="3257" y="-1"/>
                </a:moveTo>
                <a:cubicBezTo>
                  <a:pt x="13806" y="1609"/>
                  <a:pt x="21600" y="10681"/>
                  <a:pt x="21600" y="21353"/>
                </a:cubicBezTo>
                <a:cubicBezTo>
                  <a:pt x="21600" y="24193"/>
                  <a:pt x="21039" y="27005"/>
                  <a:pt x="19951" y="29628"/>
                </a:cubicBezTo>
                <a:lnTo>
                  <a:pt x="0" y="2135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l-SI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5" grpId="0" animBg="1"/>
      <p:bldP spid="17421" grpId="0" animBg="1"/>
      <p:bldP spid="17423" grpId="0" animBg="1"/>
      <p:bldP spid="17425" grpId="0" animBg="1"/>
      <p:bldP spid="174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4000" b="1" smtClean="0">
                <a:solidFill>
                  <a:schemeClr val="bg1"/>
                </a:solidFill>
                <a:latin typeface="Candara" pitchFamily="34" charset="0"/>
              </a:rPr>
              <a:t>VETROVI,  KI PIHAJO V NAŠIH KRAJIH:</a:t>
            </a:r>
            <a:endParaRPr lang="sl-SI" sz="4000" b="1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609600" y="1676400"/>
            <a:ext cx="4648200" cy="1905000"/>
            <a:chOff x="384" y="1056"/>
            <a:chExt cx="2928" cy="1200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18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2256" y="1344"/>
              <a:ext cx="105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2800" b="1" dirty="0" smtClean="0">
                  <a:solidFill>
                    <a:schemeClr val="bg1"/>
                  </a:solidFill>
                  <a:latin typeface="Candara" pitchFamily="34" charset="0"/>
                </a:rPr>
                <a:t>jugo ali široko</a:t>
              </a:r>
              <a:endParaRPr lang="sl-SI" sz="2800" b="1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6096000" y="2514600"/>
            <a:ext cx="2819400" cy="2770188"/>
            <a:chOff x="3840" y="1584"/>
            <a:chExt cx="1344" cy="1745"/>
          </a:xfrm>
        </p:grpSpPr>
        <p:pic>
          <p:nvPicPr>
            <p:cNvPr id="1844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2127" t="6061" r="51064" b="9091"/>
            <a:stretch>
              <a:fillRect/>
            </a:stretch>
          </p:blipFill>
          <p:spPr bwMode="auto">
            <a:xfrm>
              <a:off x="3840" y="1584"/>
              <a:ext cx="1344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840" y="2592"/>
              <a:ext cx="1152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2800" b="1" dirty="0" smtClean="0">
                  <a:solidFill>
                    <a:schemeClr val="bg1"/>
                  </a:solidFill>
                  <a:latin typeface="Candara" pitchFamily="34" charset="0"/>
                </a:rPr>
                <a:t>mistral,</a:t>
              </a:r>
            </a:p>
            <a:p>
              <a:pPr>
                <a:spcBef>
                  <a:spcPct val="50000"/>
                </a:spcBef>
              </a:pPr>
              <a:r>
                <a:rPr lang="sl-SI" sz="2800" b="1" dirty="0" smtClean="0">
                  <a:solidFill>
                    <a:schemeClr val="bg1"/>
                  </a:solidFill>
                  <a:latin typeface="Candara" pitchFamily="34" charset="0"/>
                </a:rPr>
                <a:t>tramontana</a:t>
              </a:r>
            </a:p>
          </p:txBody>
        </p:sp>
      </p:grpSp>
      <p:sp>
        <p:nvSpPr>
          <p:cNvPr id="12" name="Pravokotnik 11"/>
          <p:cNvSpPr/>
          <p:nvPr/>
        </p:nvSpPr>
        <p:spPr>
          <a:xfrm>
            <a:off x="228600" y="5638800"/>
            <a:ext cx="495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800" b="1" smtClean="0">
                <a:solidFill>
                  <a:schemeClr val="bg1"/>
                </a:solidFill>
                <a:latin typeface="Candara" pitchFamily="34" charset="0"/>
              </a:rPr>
              <a:t>severni, severovzhodni veter…</a:t>
            </a:r>
            <a:endParaRPr lang="sl-SI" sz="2800" b="1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6146" name="Picture 2" descr="http://cdn1.siol.net/sn/img/08/326/633628775673764817_v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0"/>
            <a:ext cx="3363686" cy="188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324</Words>
  <Application>Microsoft Office PowerPoint</Application>
  <PresentationFormat>Diaprojekcija na zaslonu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Candara</vt:lpstr>
      <vt:lpstr>Wingdings</vt:lpstr>
      <vt:lpstr>Zadani dizajn</vt:lpstr>
      <vt:lpstr>Zakaj imajo hiše okna?</vt:lpstr>
      <vt:lpstr>PowerPointova predstavitev</vt:lpstr>
      <vt:lpstr>Zakaj se ne moremo  dolgo potapljati v vodi?</vt:lpstr>
      <vt:lpstr>PowerPointova predstavitev</vt:lpstr>
      <vt:lpstr>KAJ JE ZRAK?</vt:lpstr>
      <vt:lpstr>PowerPointova predstavitev</vt:lpstr>
      <vt:lpstr>PowerPointova predstavitev</vt:lpstr>
      <vt:lpstr>Zrak se giblje</vt:lpstr>
      <vt:lpstr>PowerPointova predstavitev</vt:lpstr>
      <vt:lpstr>VETER,  KI PIHA NA PRIMORSKEM:</vt:lpstr>
      <vt:lpstr>KAJ ONESNAŽUJE ZRAK ?</vt:lpstr>
      <vt:lpstr>DA BI ZRAK ZAŠČITILI PRED ONESNAŽENJEM,  JE TREBA :</vt:lpstr>
      <vt:lpstr>    PONOVIMO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Klavdija</dc:creator>
  <cp:lastModifiedBy>Uporabnik</cp:lastModifiedBy>
  <cp:revision>24</cp:revision>
  <cp:lastPrinted>1601-01-01T00:00:00Z</cp:lastPrinted>
  <dcterms:created xsi:type="dcterms:W3CDTF">1601-01-01T00:00:00Z</dcterms:created>
  <dcterms:modified xsi:type="dcterms:W3CDTF">2020-05-03T07:44:49Z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