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66" r:id="rId3"/>
    <p:sldId id="257" r:id="rId4"/>
    <p:sldId id="260" r:id="rId5"/>
    <p:sldId id="258" r:id="rId6"/>
    <p:sldId id="259" r:id="rId7"/>
    <p:sldId id="261" r:id="rId8"/>
    <p:sldId id="269" r:id="rId9"/>
    <p:sldId id="265" r:id="rId10"/>
    <p:sldId id="264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78D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6400-8908-41CA-917D-A7F7074939A2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615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D59-0274-4182-95BA-E6F218E731B0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536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E562-8747-48F1-A21C-ECF5CEBB4C24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085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3B2-A0C9-4F97-AABF-C8A299F9C9F3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864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8AC6-19DA-45C7-9252-99941DCE89A5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233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CC0F-90FA-4ABE-9766-7E0B1D2114F7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539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232C-F55B-4448-AF8C-142A18199219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418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6CC3-77E9-4758-B32A-35B8F80846FD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293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794-6FCA-4B54-AA78-8018BF9FCFC1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643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435-4993-4878-9065-68B4199CCDD8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375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5BBB-8260-4F43-A16E-8E6FC6B6E2D1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837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A73AF-03D1-4CDD-AB0B-6482B855D362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1191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adinska.com/emagarticle.asp?docid=325460&amp;emag=13447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8308" y="3645024"/>
            <a:ext cx="2305050" cy="1223963"/>
          </a:xfrm>
        </p:spPr>
        <p:txBody>
          <a:bodyPr/>
          <a:lstStyle/>
          <a:p>
            <a:r>
              <a:rPr lang="sl-SI" altLang="sl-SI" sz="5400" dirty="0">
                <a:latin typeface="Candara" panose="020E0502030303020204" pitchFamily="34" charset="0"/>
              </a:rPr>
              <a:t>STRIP</a:t>
            </a:r>
            <a:endParaRPr lang="en-US" altLang="sl-SI" sz="5400" dirty="0">
              <a:latin typeface="Candara" panose="020E050203030302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987675" y="620713"/>
            <a:ext cx="460851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 sz="1800">
              <a:latin typeface="Candara" panose="020E0502030303020204" pitchFamily="34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705056" y="5805264"/>
            <a:ext cx="2734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sz="1400" dirty="0" smtClean="0">
                <a:latin typeface="Candara" panose="020E0502030303020204" pitchFamily="34" charset="0"/>
              </a:rPr>
              <a:t>Avtorica: Tatjana Robida, OŠ Polje</a:t>
            </a:r>
            <a:endParaRPr lang="en-US" altLang="sl-SI" sz="1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276600" y="2276475"/>
            <a:ext cx="2016125" cy="1223963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STRIP –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zgodba v slikah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1547813" y="765175"/>
            <a:ext cx="2016125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Uokvirjene sličice.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708400" y="620713"/>
            <a:ext cx="2016125" cy="1223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Črno-bele ali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barvne risbe.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795963" y="1052513"/>
            <a:ext cx="2016125" cy="1223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Prikaz dogajanja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samo s sličico.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4932363" y="3860800"/>
            <a:ext cx="2160587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Govor oseb je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zapisan v oblačkih.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323850" y="3357563"/>
            <a:ext cx="2592388" cy="1223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Posebni zapisi: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večje in debelejše črke,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“tresoči” oblački.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1763713" y="4508500"/>
            <a:ext cx="2808287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Kraj in čas dogajanja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 sta pojasnjena v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pravokotnih okvirjih.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6084888" y="2492375"/>
            <a:ext cx="2519362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Prikaz dogajanja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 s sličico in besedilom.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5003800" y="5516563"/>
            <a:ext cx="914400" cy="609600"/>
          </a:xfrm>
          <a:prstGeom prst="wedgeEllipseCallout">
            <a:avLst>
              <a:gd name="adj1" fmla="val -27949"/>
              <a:gd name="adj2" fmla="val 82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 sz="1800">
              <a:latin typeface="Candara" panose="020E0502030303020204" pitchFamily="34" charset="0"/>
            </a:endParaRP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6588125" y="5445125"/>
            <a:ext cx="914400" cy="609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 sz="1800">
              <a:latin typeface="Candara" panose="020E0502030303020204" pitchFamily="34" charset="0"/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5580063" y="5084763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6516688" y="5013325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211638" y="1844675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5076825" y="1989138"/>
            <a:ext cx="8636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5292725" y="2852738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H="1">
            <a:off x="3708400" y="3500438"/>
            <a:ext cx="287338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4859338" y="3357563"/>
            <a:ext cx="5048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2627313" y="3068638"/>
            <a:ext cx="720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H="1" flipV="1">
            <a:off x="2843213" y="198913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468313" y="2060575"/>
            <a:ext cx="1800225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Znak namesto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besede..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 flipV="1">
            <a:off x="2268538" y="2636838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300663"/>
            <a:ext cx="8229600" cy="1079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sl-SI" altLang="sl-SI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sl-SI" altLang="sl-SI" sz="24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sl-SI" sz="2400" dirty="0">
              <a:latin typeface="Candara" panose="020E050203030302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95288" y="765175"/>
            <a:ext cx="10810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sl-SI" altLang="sl-SI" sz="2000" b="1" dirty="0" smtClean="0">
                <a:latin typeface="Candara" panose="020E0502030303020204" pitchFamily="34" charset="0"/>
              </a:rPr>
              <a:t>Naloga:</a:t>
            </a:r>
            <a:endParaRPr lang="sl-SI" altLang="sl-SI" sz="2000" b="1" dirty="0">
              <a:latin typeface="Candara" panose="020E050203030302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9750" y="1196975"/>
            <a:ext cx="82296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dirty="0" smtClean="0">
                <a:latin typeface="Candara" panose="020E0502030303020204" pitchFamily="34" charset="0"/>
              </a:rPr>
              <a:t>Izdelal boš strip z naslovom </a:t>
            </a:r>
            <a:r>
              <a:rPr lang="sl-SI" altLang="sl-SI" sz="2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Gozdne živali se pogovarjajo o novem korona virusu.</a:t>
            </a:r>
          </a:p>
          <a:p>
            <a:r>
              <a:rPr lang="sl-SI" altLang="sl-SI" sz="2400" dirty="0">
                <a:latin typeface="Candara" panose="020E0502030303020204" pitchFamily="34" charset="0"/>
              </a:rPr>
              <a:t>Tehniko risanja (svinčnik ali barvni svinčniki ali flomastri). V pomoč pri delu naj </a:t>
            </a:r>
            <a:r>
              <a:rPr lang="sl-SI" altLang="sl-SI" sz="2400" dirty="0" smtClean="0">
                <a:latin typeface="Candara" panose="020E0502030303020204" pitchFamily="34" charset="0"/>
              </a:rPr>
              <a:t>ti </a:t>
            </a:r>
            <a:r>
              <a:rPr lang="sl-SI" altLang="sl-SI" sz="2400" dirty="0">
                <a:latin typeface="Candara" panose="020E0502030303020204" pitchFamily="34" charset="0"/>
              </a:rPr>
              <a:t>bo miselni vzorec o značilnostih stripa</a:t>
            </a:r>
            <a:r>
              <a:rPr lang="sl-SI" altLang="sl-SI" sz="2400" dirty="0" smtClean="0">
                <a:latin typeface="Candara" panose="020E0502030303020204" pitchFamily="34" charset="0"/>
              </a:rPr>
              <a:t>.</a:t>
            </a:r>
          </a:p>
          <a:p>
            <a:r>
              <a:rPr lang="sl-SI" altLang="sl-SI" sz="2400" dirty="0" smtClean="0">
                <a:latin typeface="Candara" panose="020E0502030303020204" pitchFamily="34" charset="0"/>
              </a:rPr>
              <a:t>Sličice spremlja tudi besedilo.</a:t>
            </a:r>
          </a:p>
          <a:p>
            <a:r>
              <a:rPr lang="sl-SI" altLang="sl-SI" sz="2400" smtClean="0">
                <a:latin typeface="Candara" panose="020E0502030303020204" pitchFamily="34" charset="0"/>
              </a:rPr>
              <a:t>Strip narišeš na bel list formata A3 ali A4.</a:t>
            </a:r>
            <a:endParaRPr lang="sl-SI" altLang="sl-SI" sz="2400" dirty="0" smtClean="0">
              <a:latin typeface="Candara" panose="020E0502030303020204" pitchFamily="34" charset="0"/>
            </a:endParaRPr>
          </a:p>
          <a:p>
            <a:r>
              <a:rPr lang="sl-SI" altLang="sl-SI" sz="2400" dirty="0">
                <a:latin typeface="Candara" panose="020E0502030303020204" pitchFamily="34" charset="0"/>
              </a:rPr>
              <a:t>Po opravljenem delu ovrednoti svoj izdelek</a:t>
            </a:r>
            <a:r>
              <a:rPr lang="sl-SI" altLang="sl-SI" sz="2400" dirty="0" smtClean="0">
                <a:latin typeface="Candara" panose="020E0502030303020204" pitchFamily="34" charset="0"/>
              </a:rPr>
              <a:t>. Kaj ti je dobro uspelo?</a:t>
            </a:r>
          </a:p>
          <a:p>
            <a:pPr marL="0" indent="0">
              <a:buNone/>
            </a:pPr>
            <a:endParaRPr lang="sl-SI" altLang="sl-SI" sz="2400" dirty="0">
              <a:latin typeface="Candara" panose="020E0502030303020204" pitchFamily="34" charset="0"/>
            </a:endParaRPr>
          </a:p>
          <a:p>
            <a:endParaRPr lang="sl-SI" altLang="sl-SI" sz="2400" dirty="0">
              <a:latin typeface="Candara" panose="020E0502030303020204" pitchFamily="34" charset="0"/>
            </a:endParaRPr>
          </a:p>
          <a:p>
            <a:endParaRPr lang="sl-SI" altLang="sl-SI" sz="2400" dirty="0" smtClean="0">
              <a:latin typeface="Candara" panose="020E0502030303020204" pitchFamily="34" charset="0"/>
            </a:endParaRPr>
          </a:p>
          <a:p>
            <a:endParaRPr lang="en-US" altLang="sl-SI" sz="2000" dirty="0">
              <a:latin typeface="Candara" panose="020E050203030302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313" y="2133600"/>
            <a:ext cx="842486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endParaRPr lang="sl-SI" altLang="sl-SI" sz="24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 dirty="0">
                <a:latin typeface="Candara" panose="020E0502030303020204" pitchFamily="34" charset="0"/>
              </a:rPr>
              <a:t> </a:t>
            </a:r>
            <a:endParaRPr lang="en-US" altLang="sl-SI" sz="2400" dirty="0">
              <a:latin typeface="Candara" panose="020E050203030302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3860800"/>
            <a:ext cx="82296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sl-SI" sz="2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 sz="2000" b="1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>
                <a:latin typeface="Candara" panose="020E0502030303020204" pitchFamily="34" charset="0"/>
              </a:rPr>
              <a:t>Vir:</a:t>
            </a:r>
          </a:p>
          <a:p>
            <a:r>
              <a:rPr lang="en-US" altLang="sl-SI" sz="2000" b="1">
                <a:latin typeface="Candara" panose="020E0502030303020204" pitchFamily="34" charset="0"/>
                <a:hlinkClick r:id="rId2"/>
              </a:rPr>
              <a:t>www.mladinska.com/emagarticle.asp?docid=32546...</a:t>
            </a:r>
            <a:r>
              <a:rPr lang="en-US" altLang="sl-SI" sz="2000">
                <a:latin typeface="Candara" panose="020E0502030303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5888"/>
            <a:ext cx="8208962" cy="662622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688632" cy="595313"/>
          </a:xfrm>
        </p:spPr>
        <p:txBody>
          <a:bodyPr>
            <a:noAutofit/>
          </a:bodyPr>
          <a:lstStyle/>
          <a:p>
            <a:r>
              <a:rPr lang="sl-SI" altLang="sl-SI" sz="3200" dirty="0">
                <a:latin typeface="Candara" panose="020E0502030303020204" pitchFamily="34" charset="0"/>
              </a:rPr>
              <a:t>Strip je oblika </a:t>
            </a:r>
            <a:r>
              <a:rPr lang="sl-SI" altLang="sl-SI" sz="3200" b="1" u="sng" dirty="0">
                <a:latin typeface="Candara" panose="020E0502030303020204" pitchFamily="34" charset="0"/>
              </a:rPr>
              <a:t>zgodbe v slikah</a:t>
            </a:r>
            <a:r>
              <a:rPr lang="sl-SI" altLang="sl-SI" sz="3200" dirty="0">
                <a:latin typeface="Candara" panose="020E0502030303020204" pitchFamily="34" charset="0"/>
              </a:rPr>
              <a:t>.</a:t>
            </a:r>
            <a:endParaRPr lang="en-US" altLang="sl-SI" sz="3200" dirty="0">
              <a:latin typeface="Candara" panose="020E0502030303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7054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79388" y="1052513"/>
            <a:ext cx="669686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3200" dirty="0">
                <a:latin typeface="Candara" panose="020E0502030303020204" pitchFamily="34" charset="0"/>
              </a:rPr>
              <a:t>Zgodbo sestavlja</a:t>
            </a:r>
            <a:r>
              <a:rPr lang="en-US" altLang="sl-SI" sz="3200" dirty="0">
                <a:latin typeface="Candara" panose="020E0502030303020204" pitchFamily="34" charset="0"/>
              </a:rPr>
              <a:t> </a:t>
            </a:r>
            <a:r>
              <a:rPr lang="en-US" altLang="sl-SI" sz="3200" b="1" u="sng" dirty="0">
                <a:latin typeface="Candara" panose="020E0502030303020204" pitchFamily="34" charset="0"/>
              </a:rPr>
              <a:t>zaporedje </a:t>
            </a:r>
            <a:r>
              <a:rPr lang="en-US" altLang="sl-SI" sz="3200" b="1" u="sng" dirty="0" err="1" smtClean="0">
                <a:latin typeface="Candara" panose="020E0502030303020204" pitchFamily="34" charset="0"/>
              </a:rPr>
              <a:t>sli</a:t>
            </a:r>
            <a:r>
              <a:rPr lang="sl-SI" altLang="sl-SI" sz="3200" b="1" u="sng" dirty="0" smtClean="0">
                <a:latin typeface="Candara" panose="020E0502030303020204" pitchFamily="34" charset="0"/>
              </a:rPr>
              <a:t>čic</a:t>
            </a:r>
            <a:r>
              <a:rPr lang="en-US" altLang="sl-SI" sz="32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22937" y="549275"/>
            <a:ext cx="324008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dirty="0">
                <a:latin typeface="Candara" panose="020E0502030303020204" pitchFamily="34" charset="0"/>
              </a:rPr>
              <a:t>Sličice so </a:t>
            </a:r>
            <a:r>
              <a:rPr lang="sl-SI" altLang="sl-SI" sz="2400" b="1" u="sng" dirty="0">
                <a:latin typeface="Candara" panose="020E0502030303020204" pitchFamily="34" charset="0"/>
              </a:rPr>
              <a:t>uokvirjene</a:t>
            </a:r>
            <a:r>
              <a:rPr lang="sl-SI" altLang="sl-SI" sz="2400" dirty="0">
                <a:latin typeface="Candara" panose="020E0502030303020204" pitchFamily="34" charset="0"/>
              </a:rPr>
              <a:t>.</a:t>
            </a:r>
            <a:endParaRPr lang="en-US" altLang="sl-SI" sz="2400" dirty="0">
              <a:latin typeface="Candara" panose="020E0502030303020204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79388" y="2276475"/>
            <a:ext cx="18002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Candara" panose="020E0502030303020204" pitchFamily="34" charset="0"/>
              </a:rPr>
              <a:t>Lahko so </a:t>
            </a:r>
            <a:r>
              <a:rPr lang="sl-SI" altLang="sl-SI" sz="2400" b="1" u="sng">
                <a:latin typeface="Candara" panose="020E0502030303020204" pitchFamily="34" charset="0"/>
              </a:rPr>
              <a:t>črno - bele</a:t>
            </a:r>
            <a:endParaRPr lang="en-US" altLang="sl-SI" sz="2400" b="1" u="sng">
              <a:latin typeface="Candara" panose="020E0502030303020204" pitchFamily="34" charset="0"/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76700"/>
            <a:ext cx="705643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79388" y="4797425"/>
            <a:ext cx="1871662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Candara" panose="020E0502030303020204" pitchFamily="34" charset="0"/>
              </a:rPr>
              <a:t>ali </a:t>
            </a:r>
            <a:r>
              <a:rPr lang="sl-SI" altLang="sl-SI" sz="2400" b="1" u="sng">
                <a:latin typeface="Candara" panose="020E0502030303020204" pitchFamily="34" charset="0"/>
              </a:rPr>
              <a:t>barvne</a:t>
            </a:r>
            <a:r>
              <a:rPr lang="sl-SI" altLang="sl-SI" sz="2400">
                <a:latin typeface="Candara" panose="020E0502030303020204" pitchFamily="34" charset="0"/>
              </a:rPr>
              <a:t>.</a:t>
            </a:r>
            <a:endParaRPr lang="en-US" altLang="sl-SI" sz="240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3" grpId="0"/>
      <p:bldP spid="3084" grpId="0"/>
      <p:bldP spid="3085" grpId="2"/>
      <p:bldP spid="308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811213"/>
          </a:xfrm>
        </p:spPr>
        <p:txBody>
          <a:bodyPr>
            <a:noAutofit/>
          </a:bodyPr>
          <a:lstStyle/>
          <a:p>
            <a:r>
              <a:rPr lang="sl-SI" altLang="sl-SI" sz="3200" dirty="0">
                <a:latin typeface="Candara" panose="020E0502030303020204" pitchFamily="34" charset="0"/>
              </a:rPr>
              <a:t>Zgodba ali del zgodbe je lahko prikazan:</a:t>
            </a:r>
            <a:endParaRPr lang="en-US" altLang="sl-SI" sz="3200" dirty="0">
              <a:latin typeface="Candara" panose="020E0502030303020204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11188" y="1125538"/>
            <a:ext cx="5986462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 sz="2400">
              <a:latin typeface="Candara" panose="020E0502030303020204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5288" y="4005263"/>
            <a:ext cx="54721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Candara" panose="020E0502030303020204" pitchFamily="34" charset="0"/>
              </a:rPr>
              <a:t>b) </a:t>
            </a:r>
            <a:r>
              <a:rPr lang="sl-SI" altLang="sl-SI" sz="2400" b="1" u="sng">
                <a:latin typeface="Candara" panose="020E0502030303020204" pitchFamily="34" charset="0"/>
              </a:rPr>
              <a:t>sličice spremlja</a:t>
            </a:r>
            <a:r>
              <a:rPr lang="sl-SI" altLang="sl-SI" sz="2400">
                <a:latin typeface="Candara" panose="020E0502030303020204" pitchFamily="34" charset="0"/>
              </a:rPr>
              <a:t> tudi </a:t>
            </a:r>
            <a:r>
              <a:rPr lang="sl-SI" altLang="sl-SI" sz="2400" b="1" u="sng">
                <a:latin typeface="Candara" panose="020E0502030303020204" pitchFamily="34" charset="0"/>
              </a:rPr>
              <a:t>besedilo</a:t>
            </a:r>
            <a:r>
              <a:rPr lang="sl-SI" altLang="sl-SI" sz="2400">
                <a:latin typeface="Candara" panose="020E0502030303020204" pitchFamily="34" charset="0"/>
              </a:rPr>
              <a:t>.</a:t>
            </a:r>
            <a:r>
              <a:rPr lang="en-US" altLang="sl-SI" sz="2400">
                <a:latin typeface="Candara" panose="020E0502030303020204" pitchFamily="34" charset="0"/>
              </a:rPr>
              <a:t/>
            </a:r>
            <a:br>
              <a:rPr lang="en-US" altLang="sl-SI" sz="2400">
                <a:latin typeface="Candara" panose="020E0502030303020204" pitchFamily="34" charset="0"/>
              </a:rPr>
            </a:br>
            <a:endParaRPr lang="en-US" altLang="sl-SI" sz="2400">
              <a:latin typeface="Candara" panose="020E0502030303020204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68313" y="119697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sl-SI" altLang="sl-SI" dirty="0">
                <a:latin typeface="Candara" panose="020E0502030303020204" pitchFamily="34" charset="0"/>
              </a:rPr>
              <a:t>a) samo </a:t>
            </a:r>
            <a:r>
              <a:rPr lang="sl-SI" altLang="sl-SI" b="1" u="sng" dirty="0">
                <a:latin typeface="Candara" panose="020E0502030303020204" pitchFamily="34" charset="0"/>
              </a:rPr>
              <a:t>s sličicami</a:t>
            </a:r>
            <a:r>
              <a:rPr lang="sl-SI" altLang="sl-SI" dirty="0">
                <a:latin typeface="Candara" panose="020E0502030303020204" pitchFamily="34" charset="0"/>
              </a:rPr>
              <a:t>,</a:t>
            </a:r>
            <a:endParaRPr lang="en-US" altLang="sl-SI" dirty="0">
              <a:latin typeface="Candara" panose="020E0502030303020204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7993062" cy="21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8137525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1" grpId="0"/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78D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681"/>
            <a:ext cx="9324528" cy="85050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sl-SI" sz="5100" dirty="0">
                <a:latin typeface="Candara" panose="020E0502030303020204" pitchFamily="34" charset="0"/>
              </a:rPr>
              <a:t>Besedilo</a:t>
            </a:r>
            <a:r>
              <a:rPr lang="sl-SI" altLang="sl-SI" sz="5100" dirty="0">
                <a:latin typeface="Candara" panose="020E0502030303020204" pitchFamily="34" charset="0"/>
              </a:rPr>
              <a:t>, ki ga </a:t>
            </a:r>
            <a:r>
              <a:rPr lang="sl-SI" altLang="sl-SI" sz="5100" b="1" u="sng" dirty="0">
                <a:latin typeface="Candara" panose="020E0502030303020204" pitchFamily="34" charset="0"/>
              </a:rPr>
              <a:t>govorijo</a:t>
            </a:r>
            <a:r>
              <a:rPr lang="sl-SI" altLang="sl-SI" sz="5100" dirty="0">
                <a:latin typeface="Candara" panose="020E0502030303020204" pitchFamily="34" charset="0"/>
              </a:rPr>
              <a:t> posamezne osebe,</a:t>
            </a:r>
            <a:r>
              <a:rPr lang="en-US" altLang="sl-SI" sz="5100" dirty="0">
                <a:latin typeface="Candara" panose="020E0502030303020204" pitchFamily="34" charset="0"/>
              </a:rPr>
              <a:t> </a:t>
            </a:r>
            <a:r>
              <a:rPr lang="en-US" altLang="sl-SI" sz="5100" dirty="0" smtClean="0">
                <a:latin typeface="Candara" panose="020E0502030303020204" pitchFamily="34" charset="0"/>
              </a:rPr>
              <a:t>je</a:t>
            </a:r>
            <a:endParaRPr lang="sl-SI" altLang="sl-SI" sz="5100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sl-SI" sz="5100" dirty="0" smtClean="0">
                <a:latin typeface="Candara" panose="020E0502030303020204" pitchFamily="34" charset="0"/>
              </a:rPr>
              <a:t>napisano </a:t>
            </a:r>
            <a:r>
              <a:rPr lang="en-US" altLang="sl-SI" sz="5100" b="1" u="sng" dirty="0">
                <a:latin typeface="Candara" panose="020E0502030303020204" pitchFamily="34" charset="0"/>
              </a:rPr>
              <a:t>v</a:t>
            </a:r>
            <a:r>
              <a:rPr lang="sl-SI" altLang="sl-SI" sz="5100" b="1" u="sng" dirty="0">
                <a:latin typeface="Candara" panose="020E0502030303020204" pitchFamily="34" charset="0"/>
              </a:rPr>
              <a:t> </a:t>
            </a:r>
            <a:r>
              <a:rPr lang="en-US" altLang="sl-SI" sz="5100" b="1" u="sng" dirty="0">
                <a:latin typeface="Candara" panose="020E0502030303020204" pitchFamily="34" charset="0"/>
              </a:rPr>
              <a:t>oblačkih</a:t>
            </a:r>
            <a:r>
              <a:rPr lang="sl-SI" altLang="sl-SI" sz="5100" dirty="0">
                <a:latin typeface="Candara" panose="020E0502030303020204" pitchFamily="34" charset="0"/>
              </a:rPr>
              <a:t>.</a:t>
            </a:r>
            <a:r>
              <a:rPr lang="en-US" altLang="sl-SI" sz="5100" dirty="0">
                <a:latin typeface="Candara" panose="020E0502030303020204" pitchFamily="34" charset="0"/>
              </a:rPr>
              <a:t> </a:t>
            </a:r>
            <a:endParaRPr lang="sl-SI" altLang="sl-SI" sz="5100" dirty="0">
              <a:latin typeface="Candara" panose="020E0502030303020204" pitchFamily="34" charset="0"/>
            </a:endParaRPr>
          </a:p>
          <a:p>
            <a:endParaRPr lang="sl-SI" altLang="sl-SI" sz="24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sl-SI" dirty="0">
              <a:latin typeface="Candara" panose="020E0502030303020204" pitchFamily="34" charset="0"/>
            </a:endParaRPr>
          </a:p>
          <a:p>
            <a:endParaRPr lang="en-US" altLang="sl-SI" dirty="0">
              <a:latin typeface="Candara" panose="020E0502030303020204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724400"/>
            <a:ext cx="65897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sl-SI" altLang="sl-SI" sz="2800" dirty="0">
                <a:latin typeface="Candara" panose="020E0502030303020204" pitchFamily="34" charset="0"/>
              </a:rPr>
              <a:t>    Če si oseba nekaj samo </a:t>
            </a:r>
            <a:r>
              <a:rPr lang="sl-SI" altLang="sl-SI" sz="2800" b="1" u="sng" dirty="0">
                <a:latin typeface="Candara" panose="020E0502030303020204" pitchFamily="34" charset="0"/>
              </a:rPr>
              <a:t>misli ali o nečem</a:t>
            </a:r>
            <a:r>
              <a:rPr lang="sl-SI" altLang="sl-SI" sz="2800" dirty="0">
                <a:latin typeface="Candara" panose="020E0502030303020204" pitchFamily="34" charset="0"/>
              </a:rPr>
              <a:t> </a:t>
            </a:r>
            <a:r>
              <a:rPr lang="sl-SI" altLang="sl-SI" sz="2800" b="1" u="sng" dirty="0">
                <a:latin typeface="Candara" panose="020E0502030303020204" pitchFamily="34" charset="0"/>
              </a:rPr>
              <a:t>razmišlja</a:t>
            </a:r>
            <a:r>
              <a:rPr lang="sl-SI" altLang="sl-SI" sz="2800" dirty="0" smtClean="0">
                <a:latin typeface="Candara" panose="020E0502030303020204" pitchFamily="34" charset="0"/>
              </a:rPr>
              <a:t>, pa </a:t>
            </a:r>
            <a:r>
              <a:rPr lang="sl-SI" altLang="sl-SI" sz="2800" dirty="0">
                <a:latin typeface="Candara" panose="020E0502030303020204" pitchFamily="34" charset="0"/>
              </a:rPr>
              <a:t>tega ne izreče, je oblaček drugačen.</a:t>
            </a:r>
            <a:endParaRPr lang="en-US" altLang="sl-SI" sz="2800" dirty="0">
              <a:latin typeface="Candara" panose="020E0502030303020204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659563" y="4292600"/>
            <a:ext cx="20161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sl-SI">
              <a:latin typeface="Candara" panose="020E0502030303020204" pitchFamily="34" charset="0"/>
            </a:endParaRPr>
          </a:p>
          <a:p>
            <a:endParaRPr lang="en-US" altLang="sl-SI">
              <a:latin typeface="Candara" panose="020E0502030303020204" pitchFamily="34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6804025" y="5013325"/>
            <a:ext cx="914400" cy="609600"/>
          </a:xfrm>
          <a:prstGeom prst="cloudCallout">
            <a:avLst>
              <a:gd name="adj1" fmla="val 66495"/>
              <a:gd name="adj2" fmla="val 8177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 altLang="sl-SI" sz="1800">
              <a:latin typeface="Candara" panose="020E0502030303020204" pitchFamily="34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4784726" y="648098"/>
            <a:ext cx="865187" cy="693340"/>
          </a:xfrm>
          <a:prstGeom prst="wedgeEllipseCallout">
            <a:avLst>
              <a:gd name="adj1" fmla="val -74134"/>
              <a:gd name="adj2" fmla="val 7265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sl-SI" altLang="sl-SI" sz="1800">
              <a:latin typeface="Candara" panose="020E0502030303020204" pitchFamily="34" charset="0"/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57959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4033837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5649913" y="1046897"/>
            <a:ext cx="577849" cy="6326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426085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9" name="Line 23"/>
          <p:cNvSpPr>
            <a:spLocks noChangeShapeType="1"/>
          </p:cNvSpPr>
          <p:nvPr/>
        </p:nvSpPr>
        <p:spPr bwMode="auto">
          <a:xfrm flipH="1">
            <a:off x="3851274" y="981075"/>
            <a:ext cx="933451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7524750" y="501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7596188" y="2997200"/>
            <a:ext cx="504825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/>
      <p:bldP spid="4106" grpId="0" animBg="1"/>
      <p:bldP spid="4107" grpId="0" animBg="1"/>
      <p:bldP spid="4116" grpId="0" animBg="1"/>
      <p:bldP spid="4119" grpId="0" animBg="1"/>
      <p:bldP spid="4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22176" y="340364"/>
            <a:ext cx="7920038" cy="5048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 b="1" dirty="0">
                <a:latin typeface="Candara" panose="020E0502030303020204" pitchFamily="34" charset="0"/>
              </a:rPr>
              <a:t>Besedila </a:t>
            </a:r>
            <a:r>
              <a:rPr lang="sl-SI" altLang="sl-SI" sz="2800" b="1" u="sng" dirty="0">
                <a:latin typeface="Candara" panose="020E0502030303020204" pitchFamily="34" charset="0"/>
              </a:rPr>
              <a:t>v pravokotnem okvirčku nihče ne govori</a:t>
            </a:r>
            <a:r>
              <a:rPr lang="sl-SI" altLang="sl-SI" sz="2800" b="1" dirty="0">
                <a:latin typeface="Candara" panose="020E0502030303020204" pitchFamily="34" charset="0"/>
              </a:rPr>
              <a:t>.</a:t>
            </a:r>
            <a:endParaRPr lang="en-US" altLang="sl-SI" sz="2800" b="1" dirty="0">
              <a:latin typeface="Candara" panose="020E0502030303020204" pitchFamily="34" charset="0"/>
            </a:endParaRPr>
          </a:p>
        </p:txBody>
      </p:sp>
      <p:pic>
        <p:nvPicPr>
          <p:cNvPr id="5124" name="Picture 4" descr="Picture 542"/>
          <p:cNvPicPr>
            <a:picLocks noChangeAspect="1" noChangeArrowheads="1"/>
          </p:cNvPicPr>
          <p:nvPr/>
        </p:nvPicPr>
        <p:blipFill>
          <a:blip r:embed="rId2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2930" b="708"/>
          <a:stretch>
            <a:fillRect/>
          </a:stretch>
        </p:blipFill>
        <p:spPr bwMode="auto">
          <a:xfrm>
            <a:off x="755650" y="1125538"/>
            <a:ext cx="7920038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55649" y="6165850"/>
            <a:ext cx="79422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 dirty="0">
                <a:latin typeface="Candara" panose="020E0502030303020204" pitchFamily="34" charset="0"/>
              </a:rPr>
              <a:t>Bralcu samo pojasni npr. čas dogajanja, kraj dogajanja…. </a:t>
            </a:r>
            <a:endParaRPr lang="en-US" altLang="sl-SI" sz="2400" dirty="0">
              <a:latin typeface="Candara" panose="020E0502030303020204" pitchFamily="34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419475" y="1052513"/>
            <a:ext cx="15128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132138" y="1052513"/>
            <a:ext cx="2016125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5" grpId="0"/>
      <p:bldP spid="5126" grpId="0" animBg="1"/>
      <p:bldP spid="5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80400" cy="503238"/>
          </a:xfrm>
        </p:spPr>
        <p:txBody>
          <a:bodyPr>
            <a:normAutofit fontScale="90000"/>
          </a:bodyPr>
          <a:lstStyle/>
          <a:p>
            <a:r>
              <a:rPr lang="sl-SI" altLang="sl-SI" sz="3600" dirty="0">
                <a:latin typeface="Candara" panose="020E0502030303020204" pitchFamily="34" charset="0"/>
              </a:rPr>
              <a:t/>
            </a:r>
            <a:br>
              <a:rPr lang="sl-SI" altLang="sl-SI" sz="3600" dirty="0">
                <a:latin typeface="Candara" panose="020E0502030303020204" pitchFamily="34" charset="0"/>
              </a:rPr>
            </a:br>
            <a:r>
              <a:rPr lang="sl-SI" altLang="sl-SI" sz="3600" b="1" dirty="0">
                <a:latin typeface="Candara" panose="020E0502030303020204" pitchFamily="34" charset="0"/>
              </a:rPr>
              <a:t>Posebne oblike zapisov imajo svoj pomen:</a:t>
            </a:r>
            <a:r>
              <a:rPr lang="en-US" altLang="sl-SI" sz="3600" b="1" dirty="0">
                <a:latin typeface="Candara" panose="020E0502030303020204" pitchFamily="34" charset="0"/>
              </a:rPr>
              <a:t/>
            </a:r>
            <a:br>
              <a:rPr lang="en-US" altLang="sl-SI" sz="3600" b="1" dirty="0">
                <a:latin typeface="Candara" panose="020E0502030303020204" pitchFamily="34" charset="0"/>
              </a:rPr>
            </a:br>
            <a:endParaRPr lang="en-US" altLang="sl-SI" sz="3600" b="1" dirty="0">
              <a:latin typeface="Candara" panose="020E0502030303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980" y="3745813"/>
            <a:ext cx="8064500" cy="6477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600" dirty="0">
              <a:latin typeface="Candara" panose="020E0502030303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2400" dirty="0">
                <a:latin typeface="Candara" panose="020E0502030303020204" pitchFamily="34" charset="0"/>
              </a:rPr>
              <a:t>besedilo </a:t>
            </a:r>
            <a:r>
              <a:rPr lang="sl-SI" altLang="sl-SI" sz="2400" b="1" u="sng" dirty="0">
                <a:latin typeface="Candara" panose="020E0502030303020204" pitchFamily="34" charset="0"/>
              </a:rPr>
              <a:t>v “tresočem” oblačku</a:t>
            </a:r>
            <a:r>
              <a:rPr lang="sl-SI" altLang="sl-SI" sz="2400" dirty="0">
                <a:latin typeface="Candara" panose="020E0502030303020204" pitchFamily="34" charset="0"/>
              </a:rPr>
              <a:t> (jeza, strah, mraz…).</a:t>
            </a:r>
            <a:endParaRPr lang="en-US" altLang="sl-SI" sz="2400" dirty="0">
              <a:latin typeface="Candara" panose="020E0502030303020204" pitchFamily="34" charset="0"/>
            </a:endParaRPr>
          </a:p>
        </p:txBody>
      </p:sp>
      <p:pic>
        <p:nvPicPr>
          <p:cNvPr id="7172" name="Picture 4" descr="strip1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74168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icture 537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4625" r="1813" b="55667"/>
          <a:stretch>
            <a:fillRect/>
          </a:stretch>
        </p:blipFill>
        <p:spPr bwMode="auto">
          <a:xfrm>
            <a:off x="900113" y="1774826"/>
            <a:ext cx="7345362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9749" y="1196975"/>
            <a:ext cx="82089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sl-SI" altLang="sl-SI" sz="2400" b="1" u="sng" dirty="0">
                <a:latin typeface="Candara" panose="020E0502030303020204" pitchFamily="34" charset="0"/>
              </a:rPr>
              <a:t>večje in debelejše črke</a:t>
            </a:r>
            <a:r>
              <a:rPr lang="sl-SI" altLang="sl-SI" sz="2400" dirty="0">
                <a:latin typeface="Candara" panose="020E0502030303020204" pitchFamily="34" charset="0"/>
              </a:rPr>
              <a:t> (kričanje, vzkliki, zvoki, ropoti……)</a:t>
            </a:r>
            <a:endParaRPr lang="en-US" altLang="sl-SI" sz="2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P spid="7171" grpId="0" build="p"/>
      <p:bldP spid="7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49275"/>
            <a:ext cx="8517830" cy="11509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 dirty="0">
              <a:latin typeface="Candara" panose="020E0502030303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3200" b="1" u="sng" dirty="0">
                <a:latin typeface="Candara" panose="020E0502030303020204" pitchFamily="34" charset="0"/>
              </a:rPr>
              <a:t>Namesto napisane besede</a:t>
            </a:r>
            <a:r>
              <a:rPr lang="sl-SI" altLang="sl-SI" sz="3200" dirty="0">
                <a:latin typeface="Candara" panose="020E0502030303020204" pitchFamily="34" charset="0"/>
              </a:rPr>
              <a:t> avtor lahko uporabi </a:t>
            </a:r>
            <a:r>
              <a:rPr lang="sl-SI" altLang="sl-SI" sz="3200" b="1" u="sng" dirty="0">
                <a:latin typeface="Candara" panose="020E0502030303020204" pitchFamily="34" charset="0"/>
              </a:rPr>
              <a:t>znak.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 dirty="0">
                <a:latin typeface="Candara" panose="020E0502030303020204" pitchFamily="34" charset="0"/>
              </a:rPr>
              <a:t>Npr.:</a:t>
            </a:r>
            <a:endParaRPr lang="en-US" altLang="sl-SI" sz="2400" dirty="0">
              <a:latin typeface="Candara" panose="020E0502030303020204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4" y="3123406"/>
            <a:ext cx="1638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8" y="3024188"/>
            <a:ext cx="1638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2446">
            <a:off x="7019925" y="3357563"/>
            <a:ext cx="11334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17049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14" y="1594644"/>
            <a:ext cx="11525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77" y="4845051"/>
            <a:ext cx="17526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40" y="5069120"/>
            <a:ext cx="3581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39750" y="4365625"/>
            <a:ext cx="24495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latin typeface="Candara" panose="020E0502030303020204" pitchFamily="34" charset="0"/>
              </a:rPr>
              <a:t>ZALJUBLJENOST</a:t>
            </a:r>
            <a:endParaRPr lang="en-US" altLang="sl-SI" sz="2000">
              <a:latin typeface="Candara" panose="020E0502030303020204" pitchFamily="34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419475" y="3860800"/>
            <a:ext cx="1223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latin typeface="Candara" panose="020E0502030303020204" pitchFamily="34" charset="0"/>
              </a:rPr>
              <a:t>PETJE</a:t>
            </a:r>
            <a:endParaRPr lang="en-US" altLang="sl-SI" sz="2000">
              <a:latin typeface="Candara" panose="020E0502030303020204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4910998" y="4365625"/>
            <a:ext cx="21605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dirty="0">
                <a:latin typeface="Candara" panose="020E0502030303020204" pitchFamily="34" charset="0"/>
              </a:rPr>
              <a:t>IDEJA, ZAMISEL</a:t>
            </a:r>
            <a:endParaRPr lang="en-US" altLang="sl-SI" sz="2000" dirty="0">
              <a:latin typeface="Candara" panose="020E0502030303020204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6959750" y="2672555"/>
            <a:ext cx="16573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dirty="0">
                <a:latin typeface="Candara" panose="020E0502030303020204" pitchFamily="34" charset="0"/>
              </a:rPr>
              <a:t>SMRČANJE</a:t>
            </a:r>
            <a:endParaRPr lang="en-US" altLang="sl-SI" sz="2000" dirty="0">
              <a:latin typeface="Candara" panose="020E0502030303020204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700338" y="2565400"/>
            <a:ext cx="10080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latin typeface="Candara" panose="020E0502030303020204" pitchFamily="34" charset="0"/>
              </a:rPr>
              <a:t>JEZA</a:t>
            </a:r>
            <a:endParaRPr lang="en-US" altLang="sl-SI" sz="2000">
              <a:latin typeface="Candara" panose="020E0502030303020204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6275537" y="6130131"/>
            <a:ext cx="13684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dirty="0">
                <a:latin typeface="Candara" panose="020E0502030303020204" pitchFamily="34" charset="0"/>
              </a:rPr>
              <a:t>HITROST</a:t>
            </a:r>
            <a:endParaRPr lang="en-US" altLang="sl-SI" sz="2000" dirty="0">
              <a:latin typeface="Candara" panose="020E0502030303020204" pitchFamily="34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042988" y="5949950"/>
            <a:ext cx="28082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latin typeface="Candara" panose="020E0502030303020204" pitchFamily="34" charset="0"/>
              </a:rPr>
              <a:t>UDAREC, OMOTICA</a:t>
            </a:r>
            <a:endParaRPr lang="en-US" altLang="sl-SI" sz="200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1" build="p"/>
      <p:bldP spid="26636" grpId="0"/>
      <p:bldP spid="26637" grpId="0"/>
      <p:bldP spid="26638" grpId="0"/>
      <p:bldP spid="26639" grpId="0"/>
      <p:bldP spid="26640" grpId="0"/>
      <p:bldP spid="26641" grpId="0"/>
      <p:bldP spid="266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151812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Rectangle 8"/>
          <p:cNvSpPr>
            <a:spLocks noGrp="1" noChangeArrowheads="1"/>
          </p:cNvSpPr>
          <p:nvPr>
            <p:ph idx="1"/>
          </p:nvPr>
        </p:nvSpPr>
        <p:spPr>
          <a:xfrm>
            <a:off x="684213" y="333375"/>
            <a:ext cx="7416800" cy="582613"/>
          </a:xfrm>
          <a:noFill/>
          <a:ln/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 sz="2400" b="1">
                <a:latin typeface="Candara" panose="020E0502030303020204" pitchFamily="34" charset="0"/>
              </a:rPr>
              <a:t>Oglej si strip in poišči čim več značilnosti.</a:t>
            </a:r>
            <a:endParaRPr lang="en-US" altLang="sl-SI" sz="2400" b="1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297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Wingdings</vt:lpstr>
      <vt:lpstr>Officeova tema</vt:lpstr>
      <vt:lpstr>STRIP</vt:lpstr>
      <vt:lpstr>PowerPoint Presentation</vt:lpstr>
      <vt:lpstr>Strip je oblika zgodbe v slikah.</vt:lpstr>
      <vt:lpstr>Zgodba ali del zgodbe je lahko prikazan:</vt:lpstr>
      <vt:lpstr>PowerPoint Presentation</vt:lpstr>
      <vt:lpstr>PowerPoint Presentation</vt:lpstr>
      <vt:lpstr> Posebne oblike zapisov imajo svoj pomen: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Doma</dc:creator>
  <cp:lastModifiedBy>Boštjan</cp:lastModifiedBy>
  <cp:revision>18</cp:revision>
  <dcterms:created xsi:type="dcterms:W3CDTF">2008-11-26T23:52:11Z</dcterms:created>
  <dcterms:modified xsi:type="dcterms:W3CDTF">2020-05-06T17:36:21Z</dcterms:modified>
</cp:coreProperties>
</file>