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73" r:id="rId2"/>
    <p:sldId id="256" r:id="rId3"/>
    <p:sldId id="259" r:id="rId4"/>
    <p:sldId id="260" r:id="rId5"/>
    <p:sldId id="263" r:id="rId6"/>
    <p:sldId id="264" r:id="rId7"/>
    <p:sldId id="257" r:id="rId8"/>
    <p:sldId id="258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DCEA"/>
    <a:srgbClr val="FADA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801ED-7090-4DF1-8114-92E589B5D790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DFF5C-F52A-48F8-B057-FFF62E15B43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4368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2DFF5C-F52A-48F8-B057-FFF62E15B43B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9532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873EB-A1EC-47FE-8519-9F64E13DD6EA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5008-13DB-489F-B358-5CCE92BFE3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26552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873EB-A1EC-47FE-8519-9F64E13DD6EA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5008-13DB-489F-B358-5CCE92BFE3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2309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873EB-A1EC-47FE-8519-9F64E13DD6EA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5008-13DB-489F-B358-5CCE92BFE3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19707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873EB-A1EC-47FE-8519-9F64E13DD6EA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5008-13DB-489F-B358-5CCE92BFE3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29004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873EB-A1EC-47FE-8519-9F64E13DD6EA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5008-13DB-489F-B358-5CCE92BFE3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90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873EB-A1EC-47FE-8519-9F64E13DD6EA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5008-13DB-489F-B358-5CCE92BFE3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704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873EB-A1EC-47FE-8519-9F64E13DD6EA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5008-13DB-489F-B358-5CCE92BFE3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27222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873EB-A1EC-47FE-8519-9F64E13DD6EA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5008-13DB-489F-B358-5CCE92BFE3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20789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873EB-A1EC-47FE-8519-9F64E13DD6EA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5008-13DB-489F-B358-5CCE92BFE3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4404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873EB-A1EC-47FE-8519-9F64E13DD6EA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5008-13DB-489F-B358-5CCE92BFE3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9645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873EB-A1EC-47FE-8519-9F64E13DD6EA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F5008-13DB-489F-B358-5CCE92BFE3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13752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873EB-A1EC-47FE-8519-9F64E13DD6EA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F5008-13DB-489F-B358-5CCE92BFE34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14324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Relationship Id="rId4" Type="http://schemas.openxmlformats.org/officeDocument/2006/relationships/slide" Target="sl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5.xml"/><Relationship Id="rId4" Type="http://schemas.openxmlformats.org/officeDocument/2006/relationships/slide" Target="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image" Target="../media/image4.jpeg"/><Relationship Id="rId7" Type="http://schemas.openxmlformats.org/officeDocument/2006/relationships/slide" Target="slide16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703531" y="476517"/>
            <a:ext cx="10461938" cy="1114493"/>
          </a:xfrm>
        </p:spPr>
        <p:txBody>
          <a:bodyPr/>
          <a:lstStyle/>
          <a:p>
            <a:r>
              <a:rPr lang="sl-SI" b="1" dirty="0" smtClean="0">
                <a:solidFill>
                  <a:srgbClr val="FF0000"/>
                </a:solidFill>
              </a:rPr>
              <a:t>Čaka te kratek kviz o delih celote</a:t>
            </a:r>
            <a:endParaRPr lang="sl-SI" b="1" dirty="0">
              <a:solidFill>
                <a:srgbClr val="FF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640688" y="8289948"/>
            <a:ext cx="9144000" cy="1655762"/>
          </a:xfrm>
        </p:spPr>
        <p:txBody>
          <a:bodyPr/>
          <a:lstStyle/>
          <a:p>
            <a:endParaRPr lang="sl-SI" dirty="0"/>
          </a:p>
        </p:txBody>
      </p:sp>
      <p:pic>
        <p:nvPicPr>
          <p:cNvPr id="14338" name="Picture 2" descr="Πυθαγόρειο Νηπιαγωγείο: Κλάσματα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262" y="1772768"/>
            <a:ext cx="5324475" cy="2676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l-SI" smtClean="0"/>
              <a:t>3.razred_OŠAMS_maj 2020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5684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7172" name="Picture 4" descr="Free Medication Error Clipart | Free Images at Clker.com - vector ...">
            <a:hlinkClick r:id="rId2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12"/>
          <a:stretch/>
        </p:blipFill>
        <p:spPr bwMode="auto">
          <a:xfrm>
            <a:off x="0" y="-103031"/>
            <a:ext cx="12191999" cy="696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994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8194" name="Picture 2" descr="FCC38 | Fantastic Congratulations Clipart Today:1586303561">
            <a:hlinkClick r:id="rId2" action="ppaction://hlinksldjump"/>
          </p:cNvPr>
          <p:cNvPicPr>
            <a:picLocks noGrp="1" noChangeAspect="1" noChangeArrowheads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408648"/>
            <a:ext cx="12312203" cy="7266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00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9218" name="Picture 2" descr="Red Cross Clipart Error - Cross Images Clip Art – Stunning free ...">
            <a:hlinkClick r:id="rId2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7576"/>
            <a:ext cx="12192000" cy="7456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287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10246" name="Picture 6" descr="Yes No Icon Png - Yes And No Clipart, Transparent Png ...">
            <a:hlinkClick r:id="rId2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98"/>
          <a:stretch/>
        </p:blipFill>
        <p:spPr bwMode="auto">
          <a:xfrm>
            <a:off x="2228046" y="0"/>
            <a:ext cx="6877318" cy="6674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75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11266" name="Picture 2" descr="Yes No Icon Png - Yes And No Clipart, Transparent Png ...">
            <a:hlinkClick r:id="rId2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540"/>
          <a:stretch/>
        </p:blipFill>
        <p:spPr bwMode="auto">
          <a:xfrm>
            <a:off x="2123440" y="-213694"/>
            <a:ext cx="6453889" cy="7146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86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dirty="0"/>
          </a:p>
        </p:txBody>
      </p:sp>
      <p:pic>
        <p:nvPicPr>
          <p:cNvPr id="12290" name="Picture 2" descr="Businessman holding yes or no sign Royalty Free Vector Image">
            <a:hlinkClick r:id="rId2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499" b="9063"/>
          <a:stretch/>
        </p:blipFill>
        <p:spPr bwMode="auto">
          <a:xfrm>
            <a:off x="3155324" y="-27504"/>
            <a:ext cx="6156101" cy="7342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087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13314" name="Picture 2" descr="Businessman holding yes or no sign Royalty Free Vector Image">
            <a:hlinkClick r:id="rId2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87" b="8471"/>
          <a:stretch/>
        </p:blipFill>
        <p:spPr bwMode="auto">
          <a:xfrm>
            <a:off x="2653048" y="-208959"/>
            <a:ext cx="5445373" cy="7509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01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Pin by ViCkiE on GIF's 2 | Bear gif, Cute 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1228" y="141668"/>
            <a:ext cx="6001555" cy="6459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2684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63013" y="398283"/>
            <a:ext cx="10124941" cy="5873727"/>
          </a:xfrm>
        </p:spPr>
        <p:txBody>
          <a:bodyPr>
            <a:normAutofit/>
          </a:bodyPr>
          <a:lstStyle/>
          <a:p>
            <a:r>
              <a:rPr lang="sl-SI" dirty="0" smtClean="0"/>
              <a:t>Kolikšen del lika je pobarvan? </a:t>
            </a:r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pPr algn="l"/>
            <a:r>
              <a:rPr lang="sl-SI" dirty="0" smtClean="0">
                <a:hlinkClick r:id="rId2" action="ppaction://hlinksldjump"/>
              </a:rPr>
              <a:t>polovica</a:t>
            </a:r>
            <a:r>
              <a:rPr lang="sl-SI" dirty="0" smtClean="0"/>
              <a:t>                           </a:t>
            </a:r>
            <a:r>
              <a:rPr lang="sl-SI" dirty="0" smtClean="0">
                <a:hlinkClick r:id="rId2" action="ppaction://hlinksldjump"/>
              </a:rPr>
              <a:t>petina </a:t>
            </a:r>
            <a:r>
              <a:rPr lang="sl-SI" dirty="0" smtClean="0"/>
              <a:t>                             </a:t>
            </a:r>
            <a:r>
              <a:rPr lang="sl-SI" dirty="0" smtClean="0">
                <a:hlinkClick r:id="rId3" action="ppaction://hlinksldjump"/>
              </a:rPr>
              <a:t>četrtina</a:t>
            </a:r>
            <a:r>
              <a:rPr lang="sl-SI" dirty="0" smtClean="0"/>
              <a:t>                        </a:t>
            </a:r>
            <a:r>
              <a:rPr lang="sl-SI" dirty="0" smtClean="0">
                <a:hlinkClick r:id="rId2" action="ppaction://hlinksldjump"/>
              </a:rPr>
              <a:t>tretjina</a:t>
            </a:r>
            <a:endParaRPr lang="sl-SI" dirty="0" smtClean="0"/>
          </a:p>
          <a:p>
            <a:pPr algn="l"/>
            <a:r>
              <a:rPr lang="sl-SI" dirty="0" smtClean="0">
                <a:hlinkClick r:id="rId2" action="ppaction://hlinksldjump"/>
              </a:rPr>
              <a:t>četrtina</a:t>
            </a:r>
            <a:r>
              <a:rPr lang="sl-SI" dirty="0" smtClean="0"/>
              <a:t>                            </a:t>
            </a:r>
            <a:r>
              <a:rPr lang="sl-SI" dirty="0" smtClean="0">
                <a:hlinkClick r:id="rId3" action="ppaction://hlinksldjump"/>
              </a:rPr>
              <a:t>šestina</a:t>
            </a:r>
            <a:r>
              <a:rPr lang="sl-SI" dirty="0" smtClean="0"/>
              <a:t>                             </a:t>
            </a:r>
            <a:r>
              <a:rPr lang="sl-SI" dirty="0" smtClean="0">
                <a:hlinkClick r:id="rId2" action="ppaction://hlinksldjump"/>
              </a:rPr>
              <a:t>osmina</a:t>
            </a:r>
            <a:r>
              <a:rPr lang="sl-SI" dirty="0" smtClean="0"/>
              <a:t>                         </a:t>
            </a:r>
            <a:r>
              <a:rPr lang="sl-SI" dirty="0" smtClean="0">
                <a:hlinkClick r:id="rId3" action="ppaction://hlinksldjump"/>
              </a:rPr>
              <a:t>polovica</a:t>
            </a:r>
            <a:endParaRPr lang="sl-SI" dirty="0" smtClean="0"/>
          </a:p>
          <a:p>
            <a:pPr algn="l"/>
            <a:r>
              <a:rPr lang="sl-SI" dirty="0" smtClean="0">
                <a:hlinkClick r:id="rId3" action="ppaction://hlinksldjump"/>
              </a:rPr>
              <a:t>tretjina</a:t>
            </a:r>
            <a:r>
              <a:rPr lang="sl-SI" dirty="0" smtClean="0"/>
              <a:t>                             </a:t>
            </a:r>
            <a:r>
              <a:rPr lang="sl-SI" dirty="0" smtClean="0">
                <a:hlinkClick r:id="rId2" action="ppaction://hlinksldjump"/>
              </a:rPr>
              <a:t>polovica</a:t>
            </a:r>
            <a:r>
              <a:rPr lang="sl-SI" dirty="0" smtClean="0"/>
              <a:t>                           </a:t>
            </a:r>
            <a:r>
              <a:rPr lang="sl-SI" dirty="0" smtClean="0">
                <a:hlinkClick r:id="rId2" action="ppaction://hlinksldjump"/>
              </a:rPr>
              <a:t>šestina </a:t>
            </a:r>
            <a:r>
              <a:rPr lang="sl-SI" dirty="0" smtClean="0"/>
              <a:t>                        </a:t>
            </a:r>
            <a:r>
              <a:rPr lang="sl-SI" dirty="0" smtClean="0">
                <a:hlinkClick r:id="rId2" action="ppaction://hlinksldjump"/>
              </a:rPr>
              <a:t>četrtina</a:t>
            </a:r>
            <a:r>
              <a:rPr lang="sl-SI" dirty="0" smtClean="0"/>
              <a:t>       </a:t>
            </a:r>
          </a:p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pPr algn="l"/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  <a:p>
            <a:endParaRPr lang="sl-SI" dirty="0" smtClean="0"/>
          </a:p>
          <a:p>
            <a:endParaRPr lang="sl-SI" dirty="0"/>
          </a:p>
        </p:txBody>
      </p:sp>
      <p:grpSp>
        <p:nvGrpSpPr>
          <p:cNvPr id="27" name="Group 131"/>
          <p:cNvGrpSpPr>
            <a:grpSpLocks/>
          </p:cNvGrpSpPr>
          <p:nvPr/>
        </p:nvGrpSpPr>
        <p:grpSpPr bwMode="auto">
          <a:xfrm>
            <a:off x="1659146" y="1381673"/>
            <a:ext cx="914400" cy="933450"/>
            <a:chOff x="5625" y="4705"/>
            <a:chExt cx="1440" cy="1470"/>
          </a:xfrm>
        </p:grpSpPr>
        <p:sp>
          <p:nvSpPr>
            <p:cNvPr id="28" name="Rectangle 132"/>
            <p:cNvSpPr>
              <a:spLocks noChangeArrowheads="1"/>
            </p:cNvSpPr>
            <p:nvPr/>
          </p:nvSpPr>
          <p:spPr bwMode="auto">
            <a:xfrm>
              <a:off x="5625" y="4705"/>
              <a:ext cx="480" cy="1470"/>
            </a:xfrm>
            <a:prstGeom prst="rect">
              <a:avLst/>
            </a:prstGeom>
            <a:solidFill>
              <a:srgbClr val="FADA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l-SI"/>
            </a:p>
          </p:txBody>
        </p:sp>
        <p:sp>
          <p:nvSpPr>
            <p:cNvPr id="29" name="Rectangle 133"/>
            <p:cNvSpPr>
              <a:spLocks noChangeArrowheads="1"/>
            </p:cNvSpPr>
            <p:nvPr/>
          </p:nvSpPr>
          <p:spPr bwMode="auto">
            <a:xfrm>
              <a:off x="6585" y="4705"/>
              <a:ext cx="480" cy="14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l-SI"/>
            </a:p>
          </p:txBody>
        </p:sp>
        <p:sp>
          <p:nvSpPr>
            <p:cNvPr id="30" name="Rectangle 134"/>
            <p:cNvSpPr>
              <a:spLocks noChangeArrowheads="1"/>
            </p:cNvSpPr>
            <p:nvPr/>
          </p:nvSpPr>
          <p:spPr bwMode="auto">
            <a:xfrm>
              <a:off x="6105" y="4705"/>
              <a:ext cx="480" cy="14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l-SI"/>
            </a:p>
          </p:txBody>
        </p:sp>
      </p:grpSp>
      <p:grpSp>
        <p:nvGrpSpPr>
          <p:cNvPr id="31" name="Group 135"/>
          <p:cNvGrpSpPr>
            <a:grpSpLocks/>
          </p:cNvGrpSpPr>
          <p:nvPr/>
        </p:nvGrpSpPr>
        <p:grpSpPr bwMode="auto">
          <a:xfrm>
            <a:off x="7083380" y="1381673"/>
            <a:ext cx="1219200" cy="933450"/>
            <a:chOff x="5625" y="10517"/>
            <a:chExt cx="1920" cy="1470"/>
          </a:xfrm>
        </p:grpSpPr>
        <p:sp>
          <p:nvSpPr>
            <p:cNvPr id="32" name="Rectangle 5"/>
            <p:cNvSpPr>
              <a:spLocks noChangeArrowheads="1"/>
            </p:cNvSpPr>
            <p:nvPr/>
          </p:nvSpPr>
          <p:spPr bwMode="auto">
            <a:xfrm>
              <a:off x="5625" y="10517"/>
              <a:ext cx="480" cy="14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l-SI"/>
            </a:p>
          </p:txBody>
        </p:sp>
        <p:sp>
          <p:nvSpPr>
            <p:cNvPr id="33" name="Rectangle 6"/>
            <p:cNvSpPr>
              <a:spLocks noChangeArrowheads="1"/>
            </p:cNvSpPr>
            <p:nvPr/>
          </p:nvSpPr>
          <p:spPr bwMode="auto">
            <a:xfrm>
              <a:off x="6585" y="10517"/>
              <a:ext cx="480" cy="14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l-SI"/>
            </a:p>
          </p:txBody>
        </p:sp>
        <p:sp>
          <p:nvSpPr>
            <p:cNvPr id="34" name="Rectangle 7"/>
            <p:cNvSpPr>
              <a:spLocks noChangeArrowheads="1"/>
            </p:cNvSpPr>
            <p:nvPr/>
          </p:nvSpPr>
          <p:spPr bwMode="auto">
            <a:xfrm>
              <a:off x="6105" y="10517"/>
              <a:ext cx="480" cy="147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l-SI"/>
            </a:p>
          </p:txBody>
        </p:sp>
        <p:sp>
          <p:nvSpPr>
            <p:cNvPr id="35" name="Rectangle 8"/>
            <p:cNvSpPr>
              <a:spLocks noChangeArrowheads="1"/>
            </p:cNvSpPr>
            <p:nvPr/>
          </p:nvSpPr>
          <p:spPr bwMode="auto">
            <a:xfrm>
              <a:off x="7065" y="10517"/>
              <a:ext cx="480" cy="147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l-SI"/>
            </a:p>
          </p:txBody>
        </p:sp>
      </p:grpSp>
      <p:grpSp>
        <p:nvGrpSpPr>
          <p:cNvPr id="36" name="Group 137"/>
          <p:cNvGrpSpPr>
            <a:grpSpLocks/>
          </p:cNvGrpSpPr>
          <p:nvPr/>
        </p:nvGrpSpPr>
        <p:grpSpPr bwMode="auto">
          <a:xfrm>
            <a:off x="9735489" y="1500735"/>
            <a:ext cx="1543050" cy="695325"/>
            <a:chOff x="5265" y="9781"/>
            <a:chExt cx="2430" cy="1095"/>
          </a:xfrm>
        </p:grpSpPr>
        <p:sp>
          <p:nvSpPr>
            <p:cNvPr id="37" name="AutoShape 138"/>
            <p:cNvSpPr>
              <a:spLocks noChangeArrowheads="1"/>
            </p:cNvSpPr>
            <p:nvPr/>
          </p:nvSpPr>
          <p:spPr bwMode="auto">
            <a:xfrm rot="-5400000">
              <a:off x="5325" y="9721"/>
              <a:ext cx="1095" cy="1215"/>
            </a:xfrm>
            <a:prstGeom prst="rtTriangl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l-SI"/>
            </a:p>
          </p:txBody>
        </p:sp>
        <p:sp>
          <p:nvSpPr>
            <p:cNvPr id="38" name="AutoShape 139"/>
            <p:cNvSpPr>
              <a:spLocks noChangeArrowheads="1"/>
            </p:cNvSpPr>
            <p:nvPr/>
          </p:nvSpPr>
          <p:spPr bwMode="auto">
            <a:xfrm rot="5400000" flipH="1">
              <a:off x="6540" y="9721"/>
              <a:ext cx="1095" cy="1215"/>
            </a:xfrm>
            <a:prstGeom prst="rtTriangle">
              <a:avLst/>
            </a:prstGeom>
            <a:solidFill>
              <a:srgbClr val="FFC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l-SI"/>
            </a:p>
          </p:txBody>
        </p:sp>
      </p:grpSp>
      <p:grpSp>
        <p:nvGrpSpPr>
          <p:cNvPr id="39" name="Group 231"/>
          <p:cNvGrpSpPr>
            <a:grpSpLocks/>
          </p:cNvGrpSpPr>
          <p:nvPr/>
        </p:nvGrpSpPr>
        <p:grpSpPr bwMode="auto">
          <a:xfrm>
            <a:off x="4320780" y="1609004"/>
            <a:ext cx="1472566" cy="706119"/>
            <a:chOff x="6638" y="8023"/>
            <a:chExt cx="1738" cy="1992"/>
          </a:xfrm>
        </p:grpSpPr>
        <p:sp>
          <p:nvSpPr>
            <p:cNvPr id="40" name="Rectangle 232"/>
            <p:cNvSpPr>
              <a:spLocks noChangeArrowheads="1"/>
            </p:cNvSpPr>
            <p:nvPr/>
          </p:nvSpPr>
          <p:spPr bwMode="auto">
            <a:xfrm>
              <a:off x="6638" y="8023"/>
              <a:ext cx="873" cy="664"/>
            </a:xfrm>
            <a:prstGeom prst="rect">
              <a:avLst/>
            </a:prstGeom>
            <a:solidFill>
              <a:srgbClr val="7030A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l-SI"/>
            </a:p>
          </p:txBody>
        </p:sp>
        <p:sp>
          <p:nvSpPr>
            <p:cNvPr id="41" name="Rectangle 233"/>
            <p:cNvSpPr>
              <a:spLocks noChangeArrowheads="1"/>
            </p:cNvSpPr>
            <p:nvPr/>
          </p:nvSpPr>
          <p:spPr bwMode="auto">
            <a:xfrm>
              <a:off x="7503" y="8023"/>
              <a:ext cx="873" cy="6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l-SI"/>
            </a:p>
          </p:txBody>
        </p:sp>
        <p:sp>
          <p:nvSpPr>
            <p:cNvPr id="42" name="Rectangle 234"/>
            <p:cNvSpPr>
              <a:spLocks noChangeArrowheads="1"/>
            </p:cNvSpPr>
            <p:nvPr/>
          </p:nvSpPr>
          <p:spPr bwMode="auto">
            <a:xfrm>
              <a:off x="6638" y="8687"/>
              <a:ext cx="873" cy="6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l-SI"/>
            </a:p>
          </p:txBody>
        </p:sp>
        <p:sp>
          <p:nvSpPr>
            <p:cNvPr id="43" name="Rectangle 235"/>
            <p:cNvSpPr>
              <a:spLocks noChangeArrowheads="1"/>
            </p:cNvSpPr>
            <p:nvPr/>
          </p:nvSpPr>
          <p:spPr bwMode="auto">
            <a:xfrm>
              <a:off x="7503" y="8687"/>
              <a:ext cx="873" cy="6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l-SI"/>
            </a:p>
          </p:txBody>
        </p:sp>
        <p:sp>
          <p:nvSpPr>
            <p:cNvPr id="44" name="Rectangle 236"/>
            <p:cNvSpPr>
              <a:spLocks noChangeArrowheads="1"/>
            </p:cNvSpPr>
            <p:nvPr/>
          </p:nvSpPr>
          <p:spPr bwMode="auto">
            <a:xfrm>
              <a:off x="6638" y="9351"/>
              <a:ext cx="873" cy="6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l-SI"/>
            </a:p>
          </p:txBody>
        </p:sp>
        <p:sp>
          <p:nvSpPr>
            <p:cNvPr id="45" name="Rectangle 237"/>
            <p:cNvSpPr>
              <a:spLocks noChangeArrowheads="1"/>
            </p:cNvSpPr>
            <p:nvPr/>
          </p:nvSpPr>
          <p:spPr bwMode="auto">
            <a:xfrm>
              <a:off x="7503" y="9351"/>
              <a:ext cx="873" cy="6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sl-SI"/>
            </a:p>
          </p:txBody>
        </p:sp>
      </p:grpSp>
      <p:sp>
        <p:nvSpPr>
          <p:cNvPr id="46" name="Desna puščica 45">
            <a:hlinkClick r:id="rId4" action="ppaction://hlinksldjump"/>
          </p:cNvPr>
          <p:cNvSpPr/>
          <p:nvPr/>
        </p:nvSpPr>
        <p:spPr>
          <a:xfrm>
            <a:off x="9324304" y="5872766"/>
            <a:ext cx="2421228" cy="824248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CCDC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chemeClr val="tx1"/>
                </a:solidFill>
              </a:rPr>
              <a:t>NAPREJ</a:t>
            </a:r>
            <a:endParaRPr lang="sl-S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4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endParaRPr lang="sl-SI" dirty="0"/>
          </a:p>
          <a:p>
            <a:pPr marL="0" indent="0">
              <a:buNone/>
            </a:pPr>
            <a:r>
              <a:rPr lang="sl-SI" dirty="0" smtClean="0"/>
              <a:t>                  </a:t>
            </a:r>
          </a:p>
          <a:p>
            <a:pPr marL="0" indent="0">
              <a:buNone/>
            </a:pPr>
            <a:r>
              <a:rPr lang="sl-SI" sz="1600" dirty="0" smtClean="0"/>
              <a:t>                                     </a:t>
            </a:r>
            <a:endParaRPr lang="sl-SI" sz="3600" b="1" dirty="0" smtClean="0"/>
          </a:p>
          <a:p>
            <a:pPr marL="0" indent="0">
              <a:buNone/>
            </a:pPr>
            <a:r>
              <a:rPr lang="sl-SI" sz="3600" dirty="0" smtClean="0"/>
              <a:t>                                                     </a:t>
            </a:r>
          </a:p>
          <a:p>
            <a:pPr marL="0" indent="0">
              <a:buNone/>
            </a:pPr>
            <a:r>
              <a:rPr lang="sl-SI" sz="1800" dirty="0"/>
              <a:t> </a:t>
            </a:r>
            <a:r>
              <a:rPr lang="sl-SI" sz="1800" dirty="0" smtClean="0"/>
              <a:t>   </a:t>
            </a:r>
            <a:r>
              <a:rPr lang="sl-SI" sz="3200" dirty="0" smtClean="0">
                <a:hlinkClick r:id="rId2" action="ppaction://hlinksldjump"/>
              </a:rPr>
              <a:t>DA</a:t>
            </a:r>
            <a:r>
              <a:rPr lang="sl-SI" sz="3200" dirty="0" smtClean="0"/>
              <a:t>          </a:t>
            </a:r>
            <a:r>
              <a:rPr lang="sl-SI" sz="3200" dirty="0" smtClean="0">
                <a:hlinkClick r:id="rId3" action="ppaction://hlinksldjump"/>
              </a:rPr>
              <a:t>NE   </a:t>
            </a:r>
            <a:r>
              <a:rPr lang="sl-SI" sz="3200" dirty="0" smtClean="0"/>
              <a:t>                                         </a:t>
            </a:r>
            <a:r>
              <a:rPr lang="sl-SI" sz="3200" dirty="0" smtClean="0">
                <a:hlinkClick r:id="rId3" action="ppaction://hlinksldjump"/>
              </a:rPr>
              <a:t>DA</a:t>
            </a:r>
            <a:r>
              <a:rPr lang="sl-SI" sz="3200" dirty="0" smtClean="0"/>
              <a:t>          </a:t>
            </a:r>
            <a:r>
              <a:rPr lang="sl-SI" sz="3200" dirty="0" smtClean="0">
                <a:hlinkClick r:id="rId2" action="ppaction://hlinksldjump"/>
              </a:rPr>
              <a:t>NE</a:t>
            </a:r>
            <a:endParaRPr lang="sl-SI" sz="3200" dirty="0"/>
          </a:p>
        </p:txBody>
      </p:sp>
      <p:grpSp>
        <p:nvGrpSpPr>
          <p:cNvPr id="4" name="Group 244"/>
          <p:cNvGrpSpPr>
            <a:grpSpLocks/>
          </p:cNvGrpSpPr>
          <p:nvPr/>
        </p:nvGrpSpPr>
        <p:grpSpPr bwMode="auto">
          <a:xfrm>
            <a:off x="1030365" y="1924067"/>
            <a:ext cx="2237979" cy="1899093"/>
            <a:chOff x="1484" y="10328"/>
            <a:chExt cx="2130" cy="1785"/>
          </a:xfrm>
        </p:grpSpPr>
        <p:sp>
          <p:nvSpPr>
            <p:cNvPr id="5" name="Izvleček 4"/>
            <p:cNvSpPr>
              <a:spLocks noChangeArrowheads="1"/>
            </p:cNvSpPr>
            <p:nvPr/>
          </p:nvSpPr>
          <p:spPr bwMode="auto">
            <a:xfrm flipV="1">
              <a:off x="2039" y="11221"/>
              <a:ext cx="1020" cy="850"/>
            </a:xfrm>
            <a:prstGeom prst="flowChartExtract">
              <a:avLst/>
            </a:pr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>
                  <a:solidFill>
                    <a:srgbClr val="243F6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sl-SI"/>
            </a:p>
          </p:txBody>
        </p:sp>
        <p:sp>
          <p:nvSpPr>
            <p:cNvPr id="6" name="Izvleček 5"/>
            <p:cNvSpPr>
              <a:spLocks noChangeArrowheads="1"/>
            </p:cNvSpPr>
            <p:nvPr/>
          </p:nvSpPr>
          <p:spPr bwMode="auto">
            <a:xfrm>
              <a:off x="2016" y="10328"/>
              <a:ext cx="1065" cy="893"/>
            </a:xfrm>
            <a:prstGeom prst="flowChartExtra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sl-SI"/>
            </a:p>
          </p:txBody>
        </p:sp>
        <p:sp>
          <p:nvSpPr>
            <p:cNvPr id="7" name="Izvleček 6"/>
            <p:cNvSpPr>
              <a:spLocks noChangeArrowheads="1"/>
            </p:cNvSpPr>
            <p:nvPr/>
          </p:nvSpPr>
          <p:spPr bwMode="auto">
            <a:xfrm>
              <a:off x="2549" y="11221"/>
              <a:ext cx="1065" cy="892"/>
            </a:xfrm>
            <a:prstGeom prst="flowChartExtra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sl-SI"/>
            </a:p>
          </p:txBody>
        </p:sp>
        <p:sp>
          <p:nvSpPr>
            <p:cNvPr id="8" name="Izvleček 7"/>
            <p:cNvSpPr>
              <a:spLocks noChangeArrowheads="1"/>
            </p:cNvSpPr>
            <p:nvPr/>
          </p:nvSpPr>
          <p:spPr bwMode="auto">
            <a:xfrm>
              <a:off x="1484" y="11221"/>
              <a:ext cx="1065" cy="892"/>
            </a:xfrm>
            <a:prstGeom prst="flowChartExtract">
              <a:avLst/>
            </a:prstGeom>
            <a:noFill/>
            <a:ln w="2540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sl-SI"/>
            </a:p>
          </p:txBody>
        </p:sp>
      </p:grpSp>
      <p:grpSp>
        <p:nvGrpSpPr>
          <p:cNvPr id="9" name="Skupina 8"/>
          <p:cNvGrpSpPr>
            <a:grpSpLocks/>
          </p:cNvGrpSpPr>
          <p:nvPr/>
        </p:nvGrpSpPr>
        <p:grpSpPr bwMode="auto">
          <a:xfrm>
            <a:off x="6298437" y="1924067"/>
            <a:ext cx="3131884" cy="2089634"/>
            <a:chOff x="0" y="0"/>
            <a:chExt cx="26574" cy="10477"/>
          </a:xfrm>
        </p:grpSpPr>
        <p:sp>
          <p:nvSpPr>
            <p:cNvPr id="10" name="Pravokotnik 9"/>
            <p:cNvSpPr>
              <a:spLocks noChangeArrowheads="1"/>
            </p:cNvSpPr>
            <p:nvPr/>
          </p:nvSpPr>
          <p:spPr bwMode="auto">
            <a:xfrm>
              <a:off x="17430" y="8382"/>
              <a:ext cx="8859" cy="2095"/>
            </a:xfrm>
            <a:prstGeom prst="rect">
              <a:avLst/>
            </a:prstGeom>
            <a:solidFill>
              <a:srgbClr val="002060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sl-SI"/>
            </a:p>
          </p:txBody>
        </p:sp>
        <p:grpSp>
          <p:nvGrpSpPr>
            <p:cNvPr id="11" name="Skupina 10"/>
            <p:cNvGrpSpPr>
              <a:grpSpLocks/>
            </p:cNvGrpSpPr>
            <p:nvPr/>
          </p:nvGrpSpPr>
          <p:grpSpPr bwMode="auto">
            <a:xfrm>
              <a:off x="0" y="0"/>
              <a:ext cx="26574" cy="10477"/>
              <a:chOff x="0" y="0"/>
              <a:chExt cx="26574" cy="10477"/>
            </a:xfrm>
          </p:grpSpPr>
          <p:sp>
            <p:nvSpPr>
              <p:cNvPr id="12" name="Pravokotnik 11"/>
              <p:cNvSpPr>
                <a:spLocks noChangeArrowheads="1"/>
              </p:cNvSpPr>
              <p:nvPr/>
            </p:nvSpPr>
            <p:spPr bwMode="auto">
              <a:xfrm>
                <a:off x="4191" y="6286"/>
                <a:ext cx="8858" cy="2096"/>
              </a:xfrm>
              <a:prstGeom prst="rect">
                <a:avLst/>
              </a:prstGeom>
              <a:solidFill>
                <a:schemeClr val="accent5">
                  <a:lumMod val="50000"/>
                </a:schemeClr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sl-SI"/>
              </a:p>
            </p:txBody>
          </p:sp>
          <p:sp>
            <p:nvSpPr>
              <p:cNvPr id="13" name="Pravokotnik 12"/>
              <p:cNvSpPr>
                <a:spLocks noChangeArrowheads="1"/>
              </p:cNvSpPr>
              <p:nvPr/>
            </p:nvSpPr>
            <p:spPr bwMode="auto">
              <a:xfrm>
                <a:off x="13049" y="6286"/>
                <a:ext cx="8858" cy="2096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sl-SI"/>
              </a:p>
            </p:txBody>
          </p:sp>
          <p:sp>
            <p:nvSpPr>
              <p:cNvPr id="14" name="Pravokotnik 13"/>
              <p:cNvSpPr>
                <a:spLocks noChangeArrowheads="1"/>
              </p:cNvSpPr>
              <p:nvPr/>
            </p:nvSpPr>
            <p:spPr bwMode="auto">
              <a:xfrm>
                <a:off x="8858" y="8382"/>
                <a:ext cx="8858" cy="2095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sl-SI"/>
              </a:p>
            </p:txBody>
          </p:sp>
          <p:grpSp>
            <p:nvGrpSpPr>
              <p:cNvPr id="15" name="Skupina 14"/>
              <p:cNvGrpSpPr>
                <a:grpSpLocks/>
              </p:cNvGrpSpPr>
              <p:nvPr/>
            </p:nvGrpSpPr>
            <p:grpSpPr bwMode="auto">
              <a:xfrm>
                <a:off x="0" y="0"/>
                <a:ext cx="26574" cy="6286"/>
                <a:chOff x="0" y="0"/>
                <a:chExt cx="26574" cy="6286"/>
              </a:xfrm>
            </p:grpSpPr>
            <p:grpSp>
              <p:nvGrpSpPr>
                <p:cNvPr id="16" name="Skupina 15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7526" cy="6286"/>
                  <a:chOff x="0" y="0"/>
                  <a:chExt cx="17526" cy="6286"/>
                </a:xfrm>
              </p:grpSpPr>
              <p:sp>
                <p:nvSpPr>
                  <p:cNvPr id="19" name="Pravokotnik 18"/>
                  <p:cNvSpPr>
                    <a:spLocks noChangeArrowheads="1"/>
                  </p:cNvSpPr>
                  <p:nvPr/>
                </p:nvSpPr>
                <p:spPr bwMode="auto">
                  <a:xfrm>
                    <a:off x="0" y="4191"/>
                    <a:ext cx="8858" cy="2095"/>
                  </a:xfrm>
                  <a:prstGeom prst="rect">
                    <a:avLst/>
                  </a:prstGeom>
                  <a:solidFill>
                    <a:srgbClr val="FFFFFF"/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ctr" anchorCtr="0" upright="1">
                    <a:noAutofit/>
                  </a:bodyPr>
                  <a:lstStyle/>
                  <a:p>
                    <a:endParaRPr lang="sl-SI"/>
                  </a:p>
                </p:txBody>
              </p:sp>
              <p:sp>
                <p:nvSpPr>
                  <p:cNvPr id="20" name="Pravokotnik 19"/>
                  <p:cNvSpPr>
                    <a:spLocks noChangeArrowheads="1"/>
                  </p:cNvSpPr>
                  <p:nvPr/>
                </p:nvSpPr>
                <p:spPr bwMode="auto">
                  <a:xfrm>
                    <a:off x="4191" y="2095"/>
                    <a:ext cx="8858" cy="2096"/>
                  </a:xfrm>
                  <a:prstGeom prst="rect">
                    <a:avLst/>
                  </a:prstGeom>
                  <a:solidFill>
                    <a:schemeClr val="accent5">
                      <a:lumMod val="50000"/>
                    </a:schemeClr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ctr" anchorCtr="0" upright="1">
                    <a:noAutofit/>
                  </a:bodyPr>
                  <a:lstStyle/>
                  <a:p>
                    <a:endParaRPr lang="sl-SI"/>
                  </a:p>
                </p:txBody>
              </p:sp>
              <p:sp>
                <p:nvSpPr>
                  <p:cNvPr id="21" name="Pravokotnik 20"/>
                  <p:cNvSpPr>
                    <a:spLocks noChangeArrowheads="1"/>
                  </p:cNvSpPr>
                  <p:nvPr/>
                </p:nvSpPr>
                <p:spPr bwMode="auto">
                  <a:xfrm>
                    <a:off x="8667" y="0"/>
                    <a:ext cx="8859" cy="2095"/>
                  </a:xfrm>
                  <a:prstGeom prst="rect">
                    <a:avLst/>
                  </a:prstGeom>
                  <a:solidFill>
                    <a:schemeClr val="accent5">
                      <a:lumMod val="50000"/>
                    </a:schemeClr>
                  </a:solidFill>
                  <a:ln w="1905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ctr" anchorCtr="0" upright="1">
                    <a:noAutofit/>
                  </a:bodyPr>
                  <a:lstStyle/>
                  <a:p>
                    <a:endParaRPr lang="sl-SI"/>
                  </a:p>
                </p:txBody>
              </p:sp>
            </p:grpSp>
            <p:sp>
              <p:nvSpPr>
                <p:cNvPr id="17" name="Pravokotnik 16"/>
                <p:cNvSpPr>
                  <a:spLocks noChangeArrowheads="1"/>
                </p:cNvSpPr>
                <p:nvPr/>
              </p:nvSpPr>
              <p:spPr bwMode="auto">
                <a:xfrm>
                  <a:off x="13049" y="2095"/>
                  <a:ext cx="8858" cy="2096"/>
                </a:xfrm>
                <a:prstGeom prst="rect">
                  <a:avLst/>
                </a:prstGeom>
                <a:solidFill>
                  <a:srgbClr val="FFFFFF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sl-SI"/>
                </a:p>
              </p:txBody>
            </p:sp>
            <p:sp>
              <p:nvSpPr>
                <p:cNvPr id="18" name="Pravokotnik 17"/>
                <p:cNvSpPr>
                  <a:spLocks noChangeArrowheads="1"/>
                </p:cNvSpPr>
                <p:nvPr/>
              </p:nvSpPr>
              <p:spPr bwMode="auto">
                <a:xfrm>
                  <a:off x="17716" y="4191"/>
                  <a:ext cx="8858" cy="2095"/>
                </a:xfrm>
                <a:prstGeom prst="rect">
                  <a:avLst/>
                </a:prstGeom>
                <a:solidFill>
                  <a:schemeClr val="accent5">
                    <a:lumMod val="50000"/>
                  </a:schemeClr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ctr" anchorCtr="0" upright="1">
                  <a:noAutofit/>
                </a:bodyPr>
                <a:lstStyle/>
                <a:p>
                  <a:endParaRPr lang="sl-SI"/>
                </a:p>
              </p:txBody>
            </p:sp>
          </p:grpSp>
        </p:grpSp>
      </p:grpSp>
      <p:sp>
        <p:nvSpPr>
          <p:cNvPr id="22" name="Naslov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 smtClean="0"/>
              <a:t>Ali je pobarvana polovica lika? </a:t>
            </a:r>
            <a:endParaRPr lang="sl-SI" dirty="0"/>
          </a:p>
        </p:txBody>
      </p:sp>
      <p:sp>
        <p:nvSpPr>
          <p:cNvPr id="23" name="Desna puščica 22">
            <a:hlinkClick r:id="rId4" action="ppaction://hlinksldjump"/>
          </p:cNvPr>
          <p:cNvSpPr/>
          <p:nvPr/>
        </p:nvSpPr>
        <p:spPr>
          <a:xfrm>
            <a:off x="9324304" y="5872766"/>
            <a:ext cx="2421228" cy="824248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CCDC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chemeClr val="tx1"/>
                </a:solidFill>
              </a:rPr>
              <a:t>NAPREJ</a:t>
            </a:r>
            <a:endParaRPr lang="sl-S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64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/>
            </a:r>
            <a:br>
              <a:rPr lang="sl-SI" dirty="0" smtClean="0"/>
            </a:br>
            <a:r>
              <a:rPr lang="sl-SI" dirty="0"/>
              <a:t/>
            </a:r>
            <a:br>
              <a:rPr lang="sl-SI" dirty="0"/>
            </a:br>
            <a:r>
              <a:rPr lang="sl-SI" dirty="0" smtClean="0"/>
              <a:t>Jan </a:t>
            </a:r>
            <a:r>
              <a:rPr lang="sl-SI" dirty="0"/>
              <a:t>je narisal 12 kvadratov. Ena četrtina je rumenih, ostali so modri. </a:t>
            </a:r>
            <a:r>
              <a:rPr lang="sl-SI" dirty="0" smtClean="0"/>
              <a:t/>
            </a:r>
            <a:br>
              <a:rPr lang="sl-SI" dirty="0" smtClean="0"/>
            </a:br>
            <a:r>
              <a:rPr lang="sl-SI" dirty="0"/>
              <a:t/>
            </a:r>
            <a:br>
              <a:rPr lang="sl-SI" dirty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138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b="1" dirty="0" smtClean="0"/>
          </a:p>
          <a:p>
            <a:pPr marL="0" indent="0">
              <a:buNone/>
            </a:pPr>
            <a:r>
              <a:rPr lang="sl-SI" b="1" dirty="0" smtClean="0"/>
              <a:t>Koliko kvadratov je rumenih?</a:t>
            </a:r>
            <a:endParaRPr lang="sl-SI" b="1" dirty="0"/>
          </a:p>
          <a:p>
            <a:pPr marL="0" indent="0">
              <a:buNone/>
            </a:pPr>
            <a:r>
              <a:rPr lang="sl-SI" dirty="0" smtClean="0">
                <a:hlinkClick r:id="rId2" action="ppaction://hlinksldjump"/>
              </a:rPr>
              <a:t>a/ štirje</a:t>
            </a:r>
            <a:r>
              <a:rPr lang="sl-SI" dirty="0" smtClean="0"/>
              <a:t>      </a:t>
            </a:r>
            <a:r>
              <a:rPr lang="sl-SI" dirty="0" smtClean="0">
                <a:hlinkClick r:id="rId3" action="ppaction://hlinksldjump"/>
              </a:rPr>
              <a:t>b/ trije</a:t>
            </a:r>
            <a:r>
              <a:rPr lang="sl-SI" dirty="0" smtClean="0"/>
              <a:t>          </a:t>
            </a:r>
            <a:r>
              <a:rPr lang="sl-SI" dirty="0" smtClean="0">
                <a:hlinkClick r:id="rId2" action="ppaction://hlinksldjump"/>
              </a:rPr>
              <a:t>c/ šest</a:t>
            </a:r>
            <a:endParaRPr lang="sl-SI" dirty="0" smtClean="0"/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r>
              <a:rPr lang="sl-SI" b="1" dirty="0" smtClean="0"/>
              <a:t>Koliko kvadratov je modrih?</a:t>
            </a:r>
          </a:p>
          <a:p>
            <a:pPr marL="0" indent="0">
              <a:buNone/>
            </a:pPr>
            <a:r>
              <a:rPr lang="sl-SI" dirty="0" smtClean="0">
                <a:hlinkClick r:id="rId2" action="ppaction://hlinksldjump"/>
              </a:rPr>
              <a:t>a/ šest </a:t>
            </a:r>
            <a:r>
              <a:rPr lang="sl-SI" dirty="0" smtClean="0"/>
              <a:t>      </a:t>
            </a:r>
            <a:r>
              <a:rPr lang="sl-SI" dirty="0" smtClean="0">
                <a:hlinkClick r:id="rId2" action="ppaction://hlinksldjump"/>
              </a:rPr>
              <a:t>b/ dva</a:t>
            </a:r>
            <a:r>
              <a:rPr lang="sl-SI" dirty="0" smtClean="0"/>
              <a:t>           </a:t>
            </a:r>
            <a:r>
              <a:rPr lang="sl-SI" dirty="0" smtClean="0">
                <a:hlinkClick r:id="rId3" action="ppaction://hlinksldjump"/>
              </a:rPr>
              <a:t>c/devet</a:t>
            </a: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b="1" dirty="0" smtClean="0"/>
              <a:t>Ali je modrih kvadratov več kot polovica?</a:t>
            </a:r>
          </a:p>
          <a:p>
            <a:pPr marL="0" indent="0">
              <a:buNone/>
            </a:pPr>
            <a:r>
              <a:rPr lang="sl-SI" b="1" dirty="0"/>
              <a:t> </a:t>
            </a:r>
            <a:r>
              <a:rPr lang="sl-SI" b="1" dirty="0" smtClean="0"/>
              <a:t>         </a:t>
            </a:r>
            <a:r>
              <a:rPr lang="sl-SI" dirty="0" smtClean="0">
                <a:hlinkClick r:id="rId2" action="ppaction://hlinksldjump"/>
              </a:rPr>
              <a:t>DA</a:t>
            </a:r>
            <a:r>
              <a:rPr lang="sl-SI" dirty="0" smtClean="0"/>
              <a:t>             </a:t>
            </a:r>
            <a:r>
              <a:rPr lang="sl-SI" dirty="0" smtClean="0">
                <a:hlinkClick r:id="rId3" action="ppaction://hlinksldjump"/>
              </a:rPr>
              <a:t>NE</a:t>
            </a:r>
            <a:r>
              <a:rPr lang="sl-SI" dirty="0" smtClean="0"/>
              <a:t>      </a:t>
            </a:r>
            <a:endParaRPr lang="sl-SI" dirty="0"/>
          </a:p>
        </p:txBody>
      </p:sp>
      <p:sp>
        <p:nvSpPr>
          <p:cNvPr id="16" name="Pravokotnik 15"/>
          <p:cNvSpPr/>
          <p:nvPr/>
        </p:nvSpPr>
        <p:spPr>
          <a:xfrm>
            <a:off x="1017431" y="1983346"/>
            <a:ext cx="283336" cy="2833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" name="Pravokotnik 16"/>
          <p:cNvSpPr/>
          <p:nvPr/>
        </p:nvSpPr>
        <p:spPr>
          <a:xfrm>
            <a:off x="1398431" y="1983346"/>
            <a:ext cx="283336" cy="2833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8" name="Pravokotnik 17"/>
          <p:cNvSpPr/>
          <p:nvPr/>
        </p:nvSpPr>
        <p:spPr>
          <a:xfrm>
            <a:off x="1768699" y="1983346"/>
            <a:ext cx="283336" cy="2833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9" name="Pravokotnik 18"/>
          <p:cNvSpPr/>
          <p:nvPr/>
        </p:nvSpPr>
        <p:spPr>
          <a:xfrm>
            <a:off x="2145407" y="1989562"/>
            <a:ext cx="283336" cy="2833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0" name="Pravokotnik 19"/>
          <p:cNvSpPr/>
          <p:nvPr/>
        </p:nvSpPr>
        <p:spPr>
          <a:xfrm>
            <a:off x="2530699" y="2012882"/>
            <a:ext cx="283336" cy="2833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1" name="Pravokotnik 20"/>
          <p:cNvSpPr/>
          <p:nvPr/>
        </p:nvSpPr>
        <p:spPr>
          <a:xfrm>
            <a:off x="2928334" y="2012882"/>
            <a:ext cx="283336" cy="2833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2" name="Pravokotnik 21"/>
          <p:cNvSpPr/>
          <p:nvPr/>
        </p:nvSpPr>
        <p:spPr>
          <a:xfrm>
            <a:off x="3359242" y="2012882"/>
            <a:ext cx="283336" cy="2833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3" name="Pravokotnik 22"/>
          <p:cNvSpPr/>
          <p:nvPr/>
        </p:nvSpPr>
        <p:spPr>
          <a:xfrm>
            <a:off x="3732732" y="2012882"/>
            <a:ext cx="283336" cy="2833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4" name="Pravokotnik 23"/>
          <p:cNvSpPr/>
          <p:nvPr/>
        </p:nvSpPr>
        <p:spPr>
          <a:xfrm>
            <a:off x="4114273" y="2012882"/>
            <a:ext cx="283336" cy="2833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5" name="Pravokotnik 24"/>
          <p:cNvSpPr/>
          <p:nvPr/>
        </p:nvSpPr>
        <p:spPr>
          <a:xfrm>
            <a:off x="4506534" y="2012882"/>
            <a:ext cx="283336" cy="2833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6" name="Pravokotnik 25"/>
          <p:cNvSpPr/>
          <p:nvPr/>
        </p:nvSpPr>
        <p:spPr>
          <a:xfrm>
            <a:off x="4913024" y="2012882"/>
            <a:ext cx="283336" cy="2833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7" name="Pravokotnik 26"/>
          <p:cNvSpPr/>
          <p:nvPr/>
        </p:nvSpPr>
        <p:spPr>
          <a:xfrm>
            <a:off x="5338291" y="2012882"/>
            <a:ext cx="283336" cy="2833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8" name="Desna puščica 27">
            <a:hlinkClick r:id="rId4" action="ppaction://hlinksldjump"/>
          </p:cNvPr>
          <p:cNvSpPr/>
          <p:nvPr/>
        </p:nvSpPr>
        <p:spPr>
          <a:xfrm>
            <a:off x="9324304" y="5872766"/>
            <a:ext cx="2421228" cy="824248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CCDC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chemeClr val="tx1"/>
                </a:solidFill>
                <a:hlinkClick r:id="rId5" action="ppaction://hlinksldjump"/>
              </a:rPr>
              <a:t>NAPREJ</a:t>
            </a:r>
            <a:endParaRPr lang="sl-S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65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 telovadnici je 18 žog.</a:t>
            </a:r>
            <a:br>
              <a:rPr lang="sl-SI" dirty="0" smtClean="0"/>
            </a:b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 smtClean="0"/>
          </a:p>
          <a:p>
            <a:endParaRPr lang="sl-SI" dirty="0"/>
          </a:p>
          <a:p>
            <a:pPr marL="0" indent="0">
              <a:buNone/>
            </a:pPr>
            <a:endParaRPr lang="sl-SI" b="1" dirty="0" smtClean="0"/>
          </a:p>
          <a:p>
            <a:pPr marL="0" indent="0">
              <a:buNone/>
            </a:pPr>
            <a:r>
              <a:rPr lang="sl-SI" b="1" dirty="0" smtClean="0"/>
              <a:t>Deklice se žogajo s šestimi žogami.</a:t>
            </a:r>
          </a:p>
          <a:p>
            <a:pPr marL="0" indent="0">
              <a:buNone/>
            </a:pPr>
            <a:r>
              <a:rPr lang="sl-SI" b="1" dirty="0" smtClean="0"/>
              <a:t>Kolikšen del vseh žog imajo deklice?</a:t>
            </a:r>
          </a:p>
          <a:p>
            <a:pPr marL="0" indent="0">
              <a:buNone/>
            </a:pPr>
            <a:r>
              <a:rPr lang="sl-SI" sz="3200" dirty="0" smtClean="0">
                <a:hlinkClick r:id="rId2" action="ppaction://hlinksldjump"/>
              </a:rPr>
              <a:t>a/ polovico</a:t>
            </a:r>
            <a:r>
              <a:rPr lang="sl-SI" sz="3200" dirty="0" smtClean="0"/>
              <a:t>               </a:t>
            </a:r>
            <a:r>
              <a:rPr lang="sl-SI" sz="3200" dirty="0" smtClean="0">
                <a:hlinkClick r:id="rId3" action="ppaction://hlinksldjump"/>
              </a:rPr>
              <a:t>b/ tretjino</a:t>
            </a:r>
            <a:r>
              <a:rPr lang="sl-SI" sz="3200" dirty="0" smtClean="0"/>
              <a:t>               </a:t>
            </a:r>
            <a:r>
              <a:rPr lang="sl-SI" sz="3200" dirty="0" smtClean="0">
                <a:hlinkClick r:id="rId2" action="ppaction://hlinksldjump"/>
              </a:rPr>
              <a:t>c/ šestino</a:t>
            </a:r>
            <a:endParaRPr lang="sl-SI" sz="3200" dirty="0" smtClean="0"/>
          </a:p>
          <a:p>
            <a:pPr marL="0" indent="0">
              <a:buNone/>
            </a:pPr>
            <a:endParaRPr lang="sl-SI" dirty="0"/>
          </a:p>
        </p:txBody>
      </p:sp>
      <p:pic>
        <p:nvPicPr>
          <p:cNvPr id="4" name="Označba mesta vsebine 3" descr="ftp://ftp.rokus-klett.si/Ra%C4%8Dunam%20z%20LiB%201%20-%20vadnica%20MAT/sklop_1/SKLOP1-5-3-C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5"/>
          <a:stretch>
            <a:fillRect/>
          </a:stretch>
        </p:blipFill>
        <p:spPr bwMode="auto">
          <a:xfrm>
            <a:off x="838200" y="1467726"/>
            <a:ext cx="526961" cy="618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značba mesta vsebine 3" descr="ftp://ftp.rokus-klett.si/Ra%C4%8Dunam%20z%20LiB%201%20-%20vadnica%20MAT/sklop_1/SKLOP1-5-3-C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5"/>
          <a:stretch>
            <a:fillRect/>
          </a:stretch>
        </p:blipFill>
        <p:spPr bwMode="auto">
          <a:xfrm>
            <a:off x="568280" y="2083298"/>
            <a:ext cx="526961" cy="618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značba mesta vsebine 3" descr="ftp://ftp.rokus-klett.si/Ra%C4%8Dunam%20z%20LiB%201%20-%20vadnica%20MAT/sklop_1/SKLOP1-5-3-C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5"/>
          <a:stretch>
            <a:fillRect/>
          </a:stretch>
        </p:blipFill>
        <p:spPr bwMode="auto">
          <a:xfrm>
            <a:off x="4178122" y="1242584"/>
            <a:ext cx="526961" cy="618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značba mesta vsebine 3" descr="ftp://ftp.rokus-klett.si/Ra%C4%8Dunam%20z%20LiB%201%20-%20vadnica%20MAT/sklop_1/SKLOP1-5-3-C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5"/>
          <a:stretch>
            <a:fillRect/>
          </a:stretch>
        </p:blipFill>
        <p:spPr bwMode="auto">
          <a:xfrm>
            <a:off x="1578198" y="2029636"/>
            <a:ext cx="526961" cy="618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značba mesta vsebine 3" descr="ftp://ftp.rokus-klett.si/Ra%C4%8Dunam%20z%20LiB%201%20-%20vadnica%20MAT/sklop_1/SKLOP1-5-3-C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5"/>
          <a:stretch>
            <a:fillRect/>
          </a:stretch>
        </p:blipFill>
        <p:spPr bwMode="auto">
          <a:xfrm>
            <a:off x="4411552" y="1920399"/>
            <a:ext cx="526961" cy="618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značba mesta vsebine 3" descr="ftp://ftp.rokus-klett.si/Ra%C4%8Dunam%20z%20LiB%201%20-%20vadnica%20MAT/sklop_1/SKLOP1-5-3-C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5"/>
          <a:stretch>
            <a:fillRect/>
          </a:stretch>
        </p:blipFill>
        <p:spPr bwMode="auto">
          <a:xfrm>
            <a:off x="3651161" y="1498482"/>
            <a:ext cx="526961" cy="618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značba mesta vsebine 3" descr="ftp://ftp.rokus-klett.si/Ra%C4%8Dunam%20z%20LiB%201%20-%20vadnica%20MAT/sklop_1/SKLOP1-5-3-C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5"/>
          <a:stretch>
            <a:fillRect/>
          </a:stretch>
        </p:blipFill>
        <p:spPr bwMode="auto">
          <a:xfrm>
            <a:off x="3124200" y="1920400"/>
            <a:ext cx="526961" cy="618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značba mesta vsebine 3" descr="ftp://ftp.rokus-klett.si/Ra%C4%8Dunam%20z%20LiB%201%20-%20vadnica%20MAT/sklop_1/SKLOP1-5-3-C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5"/>
          <a:stretch>
            <a:fillRect/>
          </a:stretch>
        </p:blipFill>
        <p:spPr bwMode="auto">
          <a:xfrm>
            <a:off x="2375079" y="2031783"/>
            <a:ext cx="526961" cy="618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Označba mesta vsebine 3" descr="ftp://ftp.rokus-klett.si/Ra%C4%8Dunam%20z%20LiB%201%20-%20vadnica%20MAT/sklop_1/SKLOP1-5-3-C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5"/>
          <a:stretch>
            <a:fillRect/>
          </a:stretch>
        </p:blipFill>
        <p:spPr bwMode="auto">
          <a:xfrm>
            <a:off x="2625681" y="1415512"/>
            <a:ext cx="526961" cy="618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Označba mesta vsebine 3" descr="ftp://ftp.rokus-klett.si/Ra%C4%8Dunam%20z%20LiB%201%20-%20vadnica%20MAT/sklop_1/SKLOP1-5-3-C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5"/>
          <a:stretch>
            <a:fillRect/>
          </a:stretch>
        </p:blipFill>
        <p:spPr bwMode="auto">
          <a:xfrm>
            <a:off x="2057400" y="1498482"/>
            <a:ext cx="526961" cy="618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Označba mesta vsebine 3" descr="ftp://ftp.rokus-klett.si/Ra%C4%8Dunam%20z%20LiB%201%20-%20vadnica%20MAT/sklop_1/SKLOP1-5-3-C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5"/>
          <a:stretch>
            <a:fillRect/>
          </a:stretch>
        </p:blipFill>
        <p:spPr bwMode="auto">
          <a:xfrm>
            <a:off x="5566360" y="1773972"/>
            <a:ext cx="526961" cy="618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Označba mesta vsebine 3" descr="ftp://ftp.rokus-klett.si/Ra%C4%8Dunam%20z%20LiB%201%20-%20vadnica%20MAT/sklop_1/SKLOP1-5-3-C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5"/>
          <a:stretch>
            <a:fillRect/>
          </a:stretch>
        </p:blipFill>
        <p:spPr bwMode="auto">
          <a:xfrm>
            <a:off x="4857216" y="1440526"/>
            <a:ext cx="526961" cy="618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Označba mesta vsebine 3" descr="ftp://ftp.rokus-klett.si/Ra%C4%8Dunam%20z%20LiB%201%20-%20vadnica%20MAT/sklop_1/SKLOP1-5-3-C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5"/>
          <a:stretch>
            <a:fillRect/>
          </a:stretch>
        </p:blipFill>
        <p:spPr bwMode="auto">
          <a:xfrm>
            <a:off x="6444537" y="1881767"/>
            <a:ext cx="526961" cy="618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Označba mesta vsebine 3" descr="ftp://ftp.rokus-klett.si/Ra%C4%8Dunam%20z%20LiB%201%20-%20vadnica%20MAT/sklop_1/SKLOP1-5-3-C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5"/>
          <a:stretch>
            <a:fillRect/>
          </a:stretch>
        </p:blipFill>
        <p:spPr bwMode="auto">
          <a:xfrm>
            <a:off x="5924283" y="1268342"/>
            <a:ext cx="526961" cy="618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Označba mesta vsebine 3" descr="ftp://ftp.rokus-klett.si/Ra%C4%8Dunam%20z%20LiB%201%20-%20vadnica%20MAT/sklop_1/SKLOP1-5-3-C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5"/>
          <a:stretch>
            <a:fillRect/>
          </a:stretch>
        </p:blipFill>
        <p:spPr bwMode="auto">
          <a:xfrm>
            <a:off x="8106987" y="1510776"/>
            <a:ext cx="526961" cy="618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Označba mesta vsebine 3" descr="ftp://ftp.rokus-klett.si/Ra%C4%8Dunam%20z%20LiB%201%20-%20vadnica%20MAT/sklop_1/SKLOP1-5-3-C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5"/>
          <a:stretch>
            <a:fillRect/>
          </a:stretch>
        </p:blipFill>
        <p:spPr bwMode="auto">
          <a:xfrm>
            <a:off x="7599344" y="892125"/>
            <a:ext cx="526961" cy="618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Označba mesta vsebine 3" descr="ftp://ftp.rokus-klett.si/Ra%C4%8Dunam%20z%20LiB%201%20-%20vadnica%20MAT/sklop_1/SKLOP1-5-3-C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5"/>
          <a:stretch>
            <a:fillRect/>
          </a:stretch>
        </p:blipFill>
        <p:spPr bwMode="auto">
          <a:xfrm>
            <a:off x="7599345" y="1889490"/>
            <a:ext cx="526961" cy="618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Označba mesta vsebine 3" descr="ftp://ftp.rokus-klett.si/Ra%C4%8Dunam%20z%20LiB%201%20-%20vadnica%20MAT/sklop_1/SKLOP1-5-3-C.jpg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35"/>
          <a:stretch>
            <a:fillRect/>
          </a:stretch>
        </p:blipFill>
        <p:spPr bwMode="auto">
          <a:xfrm>
            <a:off x="6887787" y="1256281"/>
            <a:ext cx="526961" cy="618651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Desna puščica 28">
            <a:hlinkClick r:id="rId5" action="ppaction://hlinksldjump"/>
          </p:cNvPr>
          <p:cNvSpPr/>
          <p:nvPr/>
        </p:nvSpPr>
        <p:spPr>
          <a:xfrm>
            <a:off x="9324304" y="5872766"/>
            <a:ext cx="2421228" cy="824248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CCDC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chemeClr val="tx1"/>
                </a:solidFill>
              </a:rPr>
              <a:t>NAPREJ</a:t>
            </a:r>
            <a:endParaRPr lang="sl-S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93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/>
              <a:t>Kolikšen del pice je ostal na krožniku ? 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dirty="0" smtClean="0"/>
              <a:t>Klikni v ustrezno polje.</a:t>
            </a:r>
          </a:p>
          <a:p>
            <a:pPr marL="0" indent="0">
              <a:buNone/>
            </a:pP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773478"/>
              </p:ext>
            </p:extLst>
          </p:nvPr>
        </p:nvGraphicFramePr>
        <p:xfrm>
          <a:off x="950174" y="2496951"/>
          <a:ext cx="8128000" cy="293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POLOVICA</a:t>
                      </a:r>
                      <a:endParaRPr lang="sl-S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TRETJINA</a:t>
                      </a:r>
                      <a:endParaRPr lang="sl-S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>
                          <a:solidFill>
                            <a:schemeClr val="tx1"/>
                          </a:solidFill>
                        </a:rPr>
                        <a:t>ČETRTINA</a:t>
                      </a:r>
                      <a:endParaRPr lang="sl-SI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sl-SI" dirty="0" smtClean="0"/>
                    </a:p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sl-SI" dirty="0" smtClean="0"/>
                    </a:p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sl-SI" dirty="0" smtClean="0"/>
                    </a:p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sl-SI" dirty="0" smtClean="0"/>
                    </a:p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" name="Slika 9" descr="image00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7847" y="2947586"/>
            <a:ext cx="466725" cy="467053"/>
          </a:xfrm>
          <a:prstGeom prst="rect">
            <a:avLst/>
          </a:prstGeom>
          <a:noFill/>
          <a:extLst/>
        </p:spPr>
      </p:pic>
      <p:pic>
        <p:nvPicPr>
          <p:cNvPr id="11" name="Slika 10" descr="image00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7372" y="3626821"/>
            <a:ext cx="457200" cy="438150"/>
          </a:xfrm>
          <a:prstGeom prst="rect">
            <a:avLst/>
          </a:prstGeom>
          <a:noFill/>
          <a:extLst/>
        </p:spPr>
      </p:pic>
      <p:pic>
        <p:nvPicPr>
          <p:cNvPr id="12" name="Picture 7" descr="image002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5947" y="4277153"/>
            <a:ext cx="428625" cy="428625"/>
          </a:xfrm>
          <a:prstGeom prst="rect">
            <a:avLst/>
          </a:prstGeom>
          <a:noFill/>
          <a:extLst/>
        </p:spPr>
      </p:pic>
      <p:pic>
        <p:nvPicPr>
          <p:cNvPr id="13" name="Slika 12" descr="image01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322" y="4949889"/>
            <a:ext cx="476250" cy="409575"/>
          </a:xfrm>
          <a:prstGeom prst="rect">
            <a:avLst/>
          </a:prstGeom>
          <a:noFill/>
          <a:extLst/>
        </p:spPr>
      </p:pic>
      <p:sp>
        <p:nvSpPr>
          <p:cNvPr id="6" name="Pravokotnik 5">
            <a:hlinkClick r:id="rId6" action="ppaction://hlinksldjump"/>
          </p:cNvPr>
          <p:cNvSpPr/>
          <p:nvPr/>
        </p:nvSpPr>
        <p:spPr>
          <a:xfrm>
            <a:off x="3026535" y="2947586"/>
            <a:ext cx="1918952" cy="4670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5" name="Pravokotnik 14">
            <a:hlinkClick r:id="rId7" action="ppaction://hlinksldjump"/>
          </p:cNvPr>
          <p:cNvSpPr/>
          <p:nvPr/>
        </p:nvSpPr>
        <p:spPr>
          <a:xfrm>
            <a:off x="5057461" y="2947586"/>
            <a:ext cx="1918952" cy="4670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6" name="Pravokotnik 15">
            <a:hlinkClick r:id="rId7" action="ppaction://hlinksldjump"/>
          </p:cNvPr>
          <p:cNvSpPr/>
          <p:nvPr/>
        </p:nvSpPr>
        <p:spPr>
          <a:xfrm>
            <a:off x="7088387" y="2947586"/>
            <a:ext cx="1918952" cy="4670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7" name="Pravokotnik 16">
            <a:hlinkClick r:id="rId7" action="ppaction://hlinksldjump"/>
          </p:cNvPr>
          <p:cNvSpPr/>
          <p:nvPr/>
        </p:nvSpPr>
        <p:spPr>
          <a:xfrm>
            <a:off x="3026535" y="3597918"/>
            <a:ext cx="1918952" cy="4670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8" name="Pravokotnik 17">
            <a:hlinkClick r:id="rId7" action="ppaction://hlinksldjump"/>
          </p:cNvPr>
          <p:cNvSpPr/>
          <p:nvPr/>
        </p:nvSpPr>
        <p:spPr>
          <a:xfrm>
            <a:off x="5057461" y="3597917"/>
            <a:ext cx="1918952" cy="4670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9" name="Pravokotnik 18">
            <a:hlinkClick r:id="rId6" action="ppaction://hlinksldjump"/>
          </p:cNvPr>
          <p:cNvSpPr/>
          <p:nvPr/>
        </p:nvSpPr>
        <p:spPr>
          <a:xfrm>
            <a:off x="7086419" y="3597917"/>
            <a:ext cx="1918952" cy="4670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0" name="Pravokotnik 19">
            <a:hlinkClick r:id="rId6" action="ppaction://hlinksldjump"/>
          </p:cNvPr>
          <p:cNvSpPr/>
          <p:nvPr/>
        </p:nvSpPr>
        <p:spPr>
          <a:xfrm>
            <a:off x="3059268" y="4269244"/>
            <a:ext cx="1918952" cy="4670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2" name="Pravokotnik 21">
            <a:hlinkClick r:id="rId7" action="ppaction://hlinksldjump"/>
          </p:cNvPr>
          <p:cNvSpPr/>
          <p:nvPr/>
        </p:nvSpPr>
        <p:spPr>
          <a:xfrm>
            <a:off x="5057461" y="4238725"/>
            <a:ext cx="1918952" cy="4670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3" name="Pravokotnik 22">
            <a:hlinkClick r:id="rId7" action="ppaction://hlinksldjump"/>
          </p:cNvPr>
          <p:cNvSpPr/>
          <p:nvPr/>
        </p:nvSpPr>
        <p:spPr>
          <a:xfrm>
            <a:off x="7086419" y="4296532"/>
            <a:ext cx="1918952" cy="4670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4" name="Pravokotnik 23">
            <a:hlinkClick r:id="rId7" action="ppaction://hlinksldjump"/>
          </p:cNvPr>
          <p:cNvSpPr/>
          <p:nvPr/>
        </p:nvSpPr>
        <p:spPr>
          <a:xfrm>
            <a:off x="3026535" y="4829668"/>
            <a:ext cx="1918952" cy="4670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5" name="Pravokotnik 24">
            <a:hlinkClick r:id="rId6" action="ppaction://hlinksldjump"/>
          </p:cNvPr>
          <p:cNvSpPr/>
          <p:nvPr/>
        </p:nvSpPr>
        <p:spPr>
          <a:xfrm>
            <a:off x="5102896" y="4861610"/>
            <a:ext cx="1918952" cy="4670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6" name="Pravokotnik 25">
            <a:hlinkClick r:id="rId7" action="ppaction://hlinksldjump"/>
          </p:cNvPr>
          <p:cNvSpPr/>
          <p:nvPr/>
        </p:nvSpPr>
        <p:spPr>
          <a:xfrm>
            <a:off x="7086419" y="4856811"/>
            <a:ext cx="1918952" cy="4670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7" name="Desna puščica 26">
            <a:hlinkClick r:id="rId8" action="ppaction://hlinksldjump"/>
          </p:cNvPr>
          <p:cNvSpPr/>
          <p:nvPr/>
        </p:nvSpPr>
        <p:spPr>
          <a:xfrm>
            <a:off x="9324304" y="5872766"/>
            <a:ext cx="2421228" cy="824248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CCDC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>
                <a:solidFill>
                  <a:schemeClr val="tx1"/>
                </a:solidFill>
              </a:rPr>
              <a:t>NAPREJ</a:t>
            </a:r>
            <a:endParaRPr lang="sl-S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04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ree Bravo Cliparts, Download Free Clip Art, Free Clip Art on ...">
            <a:hlinkClick r:id="rId2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424" y="0"/>
            <a:ext cx="1202457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613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oops clipart | Montgomery Community Media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93261" cy="7217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94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6146" name="Picture 2" descr="Positive Words: In Praise of Praise, Part 2">
            <a:hlinkClick r:id="rId2" action="ppaction://hlinksldjump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0311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666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129</Words>
  <Application>Microsoft Office PowerPoint</Application>
  <PresentationFormat>Širokozaslonsko</PresentationFormat>
  <Paragraphs>54</Paragraphs>
  <Slides>17</Slides>
  <Notes>1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Officeova tema</vt:lpstr>
      <vt:lpstr>Čaka te kratek kviz o delih celote</vt:lpstr>
      <vt:lpstr>PowerPointova predstavitev</vt:lpstr>
      <vt:lpstr>Ali je pobarvana polovica lika? </vt:lpstr>
      <vt:lpstr>  Jan je narisal 12 kvadratov. Ena četrtina je rumenih, ostali so modri.   </vt:lpstr>
      <vt:lpstr>V telovadnici je 18 žog. </vt:lpstr>
      <vt:lpstr>Kolikšen del pice je ostal na krožniku ? 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Uporabnik</dc:creator>
  <cp:lastModifiedBy>Uporabnik</cp:lastModifiedBy>
  <cp:revision>15</cp:revision>
  <dcterms:created xsi:type="dcterms:W3CDTF">2020-05-08T11:05:50Z</dcterms:created>
  <dcterms:modified xsi:type="dcterms:W3CDTF">2020-05-08T19:51:25Z</dcterms:modified>
</cp:coreProperties>
</file>