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FB1DA-03EB-4A36-8EB9-72168B08D8A5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E3CB8-29CA-4898-854C-C85E37473AA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590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035CB-7ABB-40AE-8BA6-3B0465920F4F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BAA14-DF60-4B7D-9B09-A76979727C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0784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035CB-7ABB-40AE-8BA6-3B0465920F4F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BAA14-DF60-4B7D-9B09-A76979727C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9848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035CB-7ABB-40AE-8BA6-3B0465920F4F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BAA14-DF60-4B7D-9B09-A76979727C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2149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035CB-7ABB-40AE-8BA6-3B0465920F4F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BAA14-DF60-4B7D-9B09-A76979727C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00786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035CB-7ABB-40AE-8BA6-3B0465920F4F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BAA14-DF60-4B7D-9B09-A76979727C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6824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035CB-7ABB-40AE-8BA6-3B0465920F4F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BAA14-DF60-4B7D-9B09-A76979727C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89533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035CB-7ABB-40AE-8BA6-3B0465920F4F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BAA14-DF60-4B7D-9B09-A76979727C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76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035CB-7ABB-40AE-8BA6-3B0465920F4F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BAA14-DF60-4B7D-9B09-A76979727C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5108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035CB-7ABB-40AE-8BA6-3B0465920F4F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BAA14-DF60-4B7D-9B09-A76979727C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62077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035CB-7ABB-40AE-8BA6-3B0465920F4F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BAA14-DF60-4B7D-9B09-A76979727C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55849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035CB-7ABB-40AE-8BA6-3B0465920F4F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BAA14-DF60-4B7D-9B09-A76979727C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7437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035CB-7ABB-40AE-8BA6-3B0465920F4F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BAA14-DF60-4B7D-9B09-A76979727CD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3051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image" Target="../media/image11.png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778832" y="1214438"/>
            <a:ext cx="9144000" cy="2387600"/>
          </a:xfrm>
        </p:spPr>
        <p:txBody>
          <a:bodyPr/>
          <a:lstStyle/>
          <a:p>
            <a:r>
              <a:rPr lang="sl-SI" dirty="0">
                <a:latin typeface="Comic Sans MS" panose="030F0702030302020204" pitchFamily="66" charset="0"/>
              </a:rPr>
              <a:t>OD SKICE DO ZEMLJEVIDA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sl-SI" sz="2800" dirty="0">
              <a:latin typeface="Comic Sans MS" panose="030F0702030302020204" pitchFamily="66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328" y="1150027"/>
            <a:ext cx="5707973" cy="570797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E58654E-52A6-4A10-9261-73EE5052E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1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38"/>
    </mc:Choice>
    <mc:Fallback>
      <p:transition spd="slow" advTm="10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5"/>
          <a:stretch/>
        </p:blipFill>
        <p:spPr>
          <a:xfrm>
            <a:off x="7256878" y="2580470"/>
            <a:ext cx="5872865" cy="4277530"/>
          </a:xfrm>
          <a:prstGeom prst="rect">
            <a:avLst/>
          </a:prstGeom>
        </p:spPr>
      </p:pic>
      <p:sp>
        <p:nvSpPr>
          <p:cNvPr id="3" name="Zaobljen pravokotni oblaček 2"/>
          <p:cNvSpPr/>
          <p:nvPr/>
        </p:nvSpPr>
        <p:spPr>
          <a:xfrm>
            <a:off x="329785" y="569626"/>
            <a:ext cx="7360170" cy="4946754"/>
          </a:xfrm>
          <a:prstGeom prst="wedgeRoundRectCallout">
            <a:avLst>
              <a:gd name="adj1" fmla="val 63961"/>
              <a:gd name="adj2" fmla="val 3902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/>
              <a:t>Zemljevide izdelujejo </a:t>
            </a:r>
            <a:r>
              <a:rPr lang="sl-SI" sz="2400" b="1" dirty="0"/>
              <a:t>KARTOGRAFI</a:t>
            </a:r>
            <a:r>
              <a:rPr lang="sl-SI" sz="2400" dirty="0"/>
              <a:t>, s pomočjo posnetkov iz letal, satelitskih posnetkov in računalnika.</a:t>
            </a:r>
          </a:p>
          <a:p>
            <a:pPr algn="ctr"/>
            <a:endParaRPr lang="sl-SI" sz="2400" dirty="0"/>
          </a:p>
          <a:p>
            <a:pPr algn="ctr"/>
            <a:endParaRPr lang="sl-SI" sz="2400" dirty="0"/>
          </a:p>
          <a:p>
            <a:pPr algn="ctr"/>
            <a:endParaRPr lang="sl-SI" sz="2400" dirty="0"/>
          </a:p>
          <a:p>
            <a:pPr algn="ctr"/>
            <a:endParaRPr lang="sl-SI" sz="2400" dirty="0"/>
          </a:p>
          <a:p>
            <a:pPr algn="ctr"/>
            <a:endParaRPr lang="sl-SI" sz="2400" dirty="0"/>
          </a:p>
          <a:p>
            <a:pPr algn="ctr"/>
            <a:endParaRPr lang="sl-SI" dirty="0"/>
          </a:p>
          <a:p>
            <a:pPr algn="ctr"/>
            <a:endParaRPr lang="sl-SI" dirty="0"/>
          </a:p>
          <a:p>
            <a:pPr algn="ctr"/>
            <a:endParaRPr lang="sl-SI" dirty="0"/>
          </a:p>
          <a:p>
            <a:pPr algn="ctr"/>
            <a:endParaRPr lang="sl-SI" dirty="0"/>
          </a:p>
          <a:p>
            <a:pPr algn="ctr"/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37" y="2090191"/>
            <a:ext cx="5141626" cy="283314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E310B29-5D92-4708-A85D-CE48888D5F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76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12"/>
    </mc:Choice>
    <mc:Fallback>
      <p:transition spd="slow" advTm="20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/>
        </p:nvGrpSpPr>
        <p:grpSpPr>
          <a:xfrm>
            <a:off x="-182068" y="254833"/>
            <a:ext cx="3771900" cy="6476076"/>
            <a:chOff x="-182068" y="254833"/>
            <a:chExt cx="3771900" cy="6476076"/>
          </a:xfrm>
        </p:grpSpPr>
        <p:sp>
          <p:nvSpPr>
            <p:cNvPr id="3" name="Zaobljen pravokotni oblaček 2"/>
            <p:cNvSpPr/>
            <p:nvPr/>
          </p:nvSpPr>
          <p:spPr>
            <a:xfrm>
              <a:off x="179881" y="254833"/>
              <a:ext cx="2488367" cy="2848131"/>
            </a:xfrm>
            <a:prstGeom prst="wedgeRoundRectCallout">
              <a:avLst>
                <a:gd name="adj1" fmla="val 30160"/>
                <a:gd name="adj2" fmla="val 98949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dirty="0"/>
                <a:t> </a:t>
              </a:r>
              <a:r>
                <a:rPr lang="sl-SI" sz="2400" dirty="0"/>
                <a:t>V zvezek zapiši po dva kraja, ki ležita severno, južno, vzhodno in zahodno od </a:t>
              </a:r>
              <a:r>
                <a:rPr lang="en-SI" sz="2400" dirty="0"/>
                <a:t>V</a:t>
              </a:r>
              <a:r>
                <a:rPr lang="sl-SI" sz="2400" dirty="0"/>
                <a:t>r</a:t>
              </a:r>
              <a:r>
                <a:rPr lang="en-SI" sz="2400" dirty="0"/>
                <a:t>h</a:t>
              </a:r>
              <a:r>
                <a:rPr lang="sl-SI" sz="2400" dirty="0"/>
                <a:t>n</a:t>
              </a:r>
              <a:r>
                <a:rPr lang="en-SI" sz="2400" dirty="0" err="1"/>
                <a:t>i</a:t>
              </a:r>
              <a:r>
                <a:rPr lang="sl-SI" sz="2400" dirty="0"/>
                <a:t>k</a:t>
              </a:r>
              <a:r>
                <a:rPr lang="en-SI" sz="2400" dirty="0"/>
                <a:t>e</a:t>
              </a:r>
              <a:r>
                <a:rPr lang="sl-SI" sz="2400" dirty="0"/>
                <a:t>.</a:t>
              </a:r>
            </a:p>
          </p:txBody>
        </p:sp>
        <p:pic>
          <p:nvPicPr>
            <p:cNvPr id="4" name="Slika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2068" y="2939959"/>
              <a:ext cx="3771900" cy="3790950"/>
            </a:xfrm>
            <a:prstGeom prst="rect">
              <a:avLst/>
            </a:prstGeom>
          </p:spPr>
        </p:pic>
      </p:grpSp>
      <p:sp>
        <p:nvSpPr>
          <p:cNvPr id="5" name="Pravokotnik 4"/>
          <p:cNvSpPr/>
          <p:nvPr/>
        </p:nvSpPr>
        <p:spPr>
          <a:xfrm>
            <a:off x="7179868" y="254833"/>
            <a:ext cx="502061" cy="92333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</a:p>
        </p:txBody>
      </p:sp>
      <p:sp>
        <p:nvSpPr>
          <p:cNvPr id="6" name="Pravokotnik 5"/>
          <p:cNvSpPr/>
          <p:nvPr/>
        </p:nvSpPr>
        <p:spPr>
          <a:xfrm>
            <a:off x="7282096" y="5857693"/>
            <a:ext cx="405880" cy="92333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</a:t>
            </a:r>
            <a:endParaRPr lang="sl-SI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1694748" y="3102964"/>
            <a:ext cx="497252" cy="92333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</a:t>
            </a:r>
            <a:endParaRPr lang="sl-SI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2908148" y="3102964"/>
            <a:ext cx="458780" cy="92333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</a:t>
            </a:r>
            <a:endParaRPr lang="sl-SI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C4B568-3851-4613-863A-B01622D230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527" y="1053621"/>
            <a:ext cx="6759526" cy="502201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67DB08-4503-48BE-8A96-C2DFF0A279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7272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07"/>
    </mc:Choice>
    <mc:Fallback>
      <p:transition spd="slow" advTm="24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5A614F-7B09-4A78-BA5E-D464305AA0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431"/>
            <a:ext cx="10440305" cy="5707875"/>
          </a:xfrm>
          <a:prstGeom prst="rect">
            <a:avLst/>
          </a:prstGeom>
        </p:spPr>
      </p:pic>
      <p:sp>
        <p:nvSpPr>
          <p:cNvPr id="13" name="Zaobljen pravokotni oblaček 12"/>
          <p:cNvSpPr/>
          <p:nvPr/>
        </p:nvSpPr>
        <p:spPr>
          <a:xfrm>
            <a:off x="5906125" y="5111646"/>
            <a:ext cx="3647607" cy="1071796"/>
          </a:xfrm>
          <a:prstGeom prst="wedgeRoundRectCallout">
            <a:avLst>
              <a:gd name="adj1" fmla="val 77005"/>
              <a:gd name="adj2" fmla="val 2479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/>
              <a:t>Pomagaj si z legendo, ki sem jo prikazala v tej predstavitvi.</a:t>
            </a:r>
          </a:p>
        </p:txBody>
      </p:sp>
      <p:sp>
        <p:nvSpPr>
          <p:cNvPr id="3" name="Zaobljen pravokotni oblaček 2"/>
          <p:cNvSpPr/>
          <p:nvPr/>
        </p:nvSpPr>
        <p:spPr>
          <a:xfrm>
            <a:off x="9921443" y="306973"/>
            <a:ext cx="2188564" cy="3342807"/>
          </a:xfrm>
          <a:prstGeom prst="wedgeRoundRectCallout">
            <a:avLst>
              <a:gd name="adj1" fmla="val 33961"/>
              <a:gd name="adj2" fmla="val 7909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Zapiši tudi, kaj je prikazano z MODRO barvo na zemljevidu. </a:t>
            </a:r>
          </a:p>
          <a:p>
            <a:pPr algn="ctr"/>
            <a:endParaRPr lang="sl-SI" dirty="0"/>
          </a:p>
          <a:p>
            <a:pPr algn="ctr"/>
            <a:r>
              <a:rPr lang="sl-SI" dirty="0"/>
              <a:t>Kaj prikazuje ta črno bela črta?</a:t>
            </a:r>
          </a:p>
          <a:p>
            <a:pPr algn="ctr"/>
            <a:endParaRPr lang="sl-SI" dirty="0"/>
          </a:p>
          <a:p>
            <a:pPr algn="ctr"/>
            <a:r>
              <a:rPr lang="sl-SI" dirty="0"/>
              <a:t>Kaj pa te rdeče in rumene črte?</a:t>
            </a:r>
          </a:p>
          <a:p>
            <a:pPr algn="ctr"/>
            <a:r>
              <a:rPr lang="sl-SI" dirty="0"/>
              <a:t> 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726" y="3051442"/>
            <a:ext cx="3481999" cy="3499585"/>
          </a:xfrm>
          <a:prstGeom prst="rect">
            <a:avLst/>
          </a:prstGeom>
        </p:spPr>
      </p:pic>
      <p:cxnSp>
        <p:nvCxnSpPr>
          <p:cNvPr id="9" name="Raven puščični povezovalnik 8"/>
          <p:cNvCxnSpPr>
            <a:cxnSpLocks/>
          </p:cNvCxnSpPr>
          <p:nvPr/>
        </p:nvCxnSpPr>
        <p:spPr>
          <a:xfrm flipH="1" flipV="1">
            <a:off x="9199418" y="2318327"/>
            <a:ext cx="722026" cy="615997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Raven puščični povezovalnik 4"/>
          <p:cNvCxnSpPr>
            <a:cxnSpLocks/>
          </p:cNvCxnSpPr>
          <p:nvPr/>
        </p:nvCxnSpPr>
        <p:spPr>
          <a:xfrm flipH="1">
            <a:off x="8141110" y="2960368"/>
            <a:ext cx="1787231" cy="879706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Raven puščični povezovalnik 8">
            <a:extLst>
              <a:ext uri="{FF2B5EF4-FFF2-40B4-BE49-F238E27FC236}">
                <a16:creationId xmlns:a16="http://schemas.microsoft.com/office/drawing/2014/main" id="{EDA766D7-1BD1-4151-BF5F-8C8E1E52E5B6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9440309" y="1512037"/>
            <a:ext cx="481134" cy="466340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Raven puščični povezovalnik 8">
            <a:extLst>
              <a:ext uri="{FF2B5EF4-FFF2-40B4-BE49-F238E27FC236}">
                <a16:creationId xmlns:a16="http://schemas.microsoft.com/office/drawing/2014/main" id="{9AF714BE-6220-4A32-B0EA-D847863F5226}"/>
              </a:ext>
            </a:extLst>
          </p:cNvPr>
          <p:cNvCxnSpPr>
            <a:cxnSpLocks/>
          </p:cNvCxnSpPr>
          <p:nvPr/>
        </p:nvCxnSpPr>
        <p:spPr>
          <a:xfrm flipH="1" flipV="1">
            <a:off x="9357518" y="986136"/>
            <a:ext cx="570823" cy="314094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B7D04C-59B3-480F-A4E2-D5683E56DD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43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86"/>
    </mc:Choice>
    <mc:Fallback>
      <p:transition spd="slow" advTm="12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aobljen pravokotni oblaček 2"/>
          <p:cNvSpPr/>
          <p:nvPr/>
        </p:nvSpPr>
        <p:spPr>
          <a:xfrm>
            <a:off x="5355771" y="1175657"/>
            <a:ext cx="5916832" cy="3501274"/>
          </a:xfrm>
          <a:prstGeom prst="wedgeRoundRectCallout">
            <a:avLst>
              <a:gd name="adj1" fmla="val -89302"/>
              <a:gd name="adj2" fmla="val 2223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3600" dirty="0"/>
              <a:t>Na ulici te ustavi deček, ki ne pozna poti do najbližje trgovine. Kako bi mu na najlažji način predstavil/a pot in ga usmeril/a proti trgovini?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3" r="39587"/>
          <a:stretch/>
        </p:blipFill>
        <p:spPr>
          <a:xfrm>
            <a:off x="0" y="173017"/>
            <a:ext cx="5141626" cy="668498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5FE21D-7EE8-4316-BFC5-2960C58F31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6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06"/>
    </mc:Choice>
    <mc:Fallback>
      <p:transition spd="slow" advTm="17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945673" y="811963"/>
            <a:ext cx="830066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Ustna navodila so lahko precej </a:t>
            </a:r>
          </a:p>
          <a:p>
            <a:pPr algn="ctr"/>
            <a:r>
              <a:rPr lang="sl-SI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dolga in zahtevna.</a:t>
            </a:r>
            <a:endParaRPr lang="sl-SI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2791255" y="2915725"/>
            <a:ext cx="660950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Deček bo morda pozabil,</a:t>
            </a:r>
          </a:p>
          <a:p>
            <a:pPr algn="ctr"/>
            <a:r>
              <a:rPr lang="sl-SI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kaj si mu povedal/a.</a:t>
            </a:r>
            <a:endParaRPr lang="sl-SI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3115863" y="5019488"/>
            <a:ext cx="596028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Pisna navodila so prav </a:t>
            </a:r>
          </a:p>
          <a:p>
            <a:pPr algn="ctr"/>
            <a:r>
              <a:rPr lang="sl-SI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tako lahko p</a:t>
            </a:r>
            <a:r>
              <a:rPr lang="sl-SI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redolga.</a:t>
            </a:r>
            <a:endParaRPr lang="sl-SI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Pomnoži 4"/>
          <p:cNvSpPr/>
          <p:nvPr/>
        </p:nvSpPr>
        <p:spPr>
          <a:xfrm>
            <a:off x="3636657" y="231094"/>
            <a:ext cx="4918698" cy="2608288"/>
          </a:xfrm>
          <a:prstGeom prst="mathMultiply">
            <a:avLst>
              <a:gd name="adj1" fmla="val 972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omnoži 5"/>
          <p:cNvSpPr/>
          <p:nvPr/>
        </p:nvSpPr>
        <p:spPr>
          <a:xfrm>
            <a:off x="3636657" y="2334856"/>
            <a:ext cx="4918698" cy="2608288"/>
          </a:xfrm>
          <a:prstGeom prst="mathMultiply">
            <a:avLst>
              <a:gd name="adj1" fmla="val 857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omnoži 6"/>
          <p:cNvSpPr/>
          <p:nvPr/>
        </p:nvSpPr>
        <p:spPr>
          <a:xfrm>
            <a:off x="3789057" y="4480461"/>
            <a:ext cx="4918698" cy="2608288"/>
          </a:xfrm>
          <a:prstGeom prst="mathMultiply">
            <a:avLst>
              <a:gd name="adj1" fmla="val 800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88B25AF-D20C-4BB6-B7FC-30E2EB757C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0970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18"/>
    </mc:Choice>
    <mc:Fallback>
      <p:transition spd="slow" advTm="35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853" y="2098623"/>
            <a:ext cx="6120465" cy="449465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9"/>
          <a:stretch/>
        </p:blipFill>
        <p:spPr>
          <a:xfrm>
            <a:off x="-1076014" y="-109147"/>
            <a:ext cx="5573063" cy="6967147"/>
          </a:xfrm>
          <a:prstGeom prst="rect">
            <a:avLst/>
          </a:prstGeom>
        </p:spPr>
      </p:pic>
      <p:sp>
        <p:nvSpPr>
          <p:cNvPr id="6" name="Zaobljen pravokotni oblaček 5"/>
          <p:cNvSpPr/>
          <p:nvPr/>
        </p:nvSpPr>
        <p:spPr>
          <a:xfrm>
            <a:off x="3492708" y="1798820"/>
            <a:ext cx="3492708" cy="1575606"/>
          </a:xfrm>
          <a:prstGeom prst="wedgeRoundRectCallout">
            <a:avLst>
              <a:gd name="adj1" fmla="val -43151"/>
              <a:gd name="adj2" fmla="val 9770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6600" dirty="0"/>
              <a:t>SKICA!</a:t>
            </a:r>
          </a:p>
        </p:txBody>
      </p:sp>
      <p:sp>
        <p:nvSpPr>
          <p:cNvPr id="7" name="Pravokotnik 6"/>
          <p:cNvSpPr/>
          <p:nvPr/>
        </p:nvSpPr>
        <p:spPr>
          <a:xfrm>
            <a:off x="5551128" y="349045"/>
            <a:ext cx="67519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Skica je risba, ki je narisana </a:t>
            </a:r>
          </a:p>
          <a:p>
            <a:pPr algn="ctr"/>
            <a:r>
              <a:rPr lang="sl-SI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 hitro, z najpotrebnejšimi črtami.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63146E-C377-47FF-9C30-843C6B086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75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48"/>
    </mc:Choice>
    <mc:Fallback>
      <p:transition spd="slow" advTm="10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2001788" y="1231689"/>
            <a:ext cx="8131562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Skice so postajale vedno bolj natančne, in tako so začeli nastajati </a:t>
            </a:r>
          </a:p>
          <a:p>
            <a:pPr algn="ctr"/>
            <a:endParaRPr lang="sl-SI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sl-SI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ZEMLJEVIDI. </a:t>
            </a:r>
            <a:endParaRPr lang="sl-SI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7D44FA4-86E0-4019-97F4-EB6798E30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02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11"/>
    </mc:Choice>
    <mc:Fallback>
      <p:transition spd="slow" advTm="17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63780" cy="1325563"/>
          </a:xfrm>
        </p:spPr>
        <p:txBody>
          <a:bodyPr/>
          <a:lstStyle/>
          <a:p>
            <a:r>
              <a:rPr lang="sl-SI" dirty="0">
                <a:latin typeface="Comic Sans MS" panose="030F0702030302020204" pitchFamily="66" charset="0"/>
              </a:rPr>
              <a:t>ZEMLJEVID</a:t>
            </a:r>
          </a:p>
        </p:txBody>
      </p:sp>
      <p:sp>
        <p:nvSpPr>
          <p:cNvPr id="7" name="Pravokotnik 6"/>
          <p:cNvSpPr/>
          <p:nvPr/>
        </p:nvSpPr>
        <p:spPr>
          <a:xfrm>
            <a:off x="419726" y="1996562"/>
            <a:ext cx="45869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3600" dirty="0">
                <a:latin typeface="Comic Sans MS" panose="030F0702030302020204" pitchFamily="66" charset="0"/>
              </a:rPr>
              <a:t>Je pomanjšan in poenostavljen prikaz Zemljinega površja, kot ga vidimo od ZGORAJ NAVZDOL.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F52B2D-36D2-4B60-AADD-77E44B603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368" y="705893"/>
            <a:ext cx="6530906" cy="524301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CB675D-486D-46A4-8B51-F9536E1986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27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19"/>
    </mc:Choice>
    <mc:Fallback>
      <p:transition spd="slow" advTm="12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51" y="194902"/>
            <a:ext cx="9305051" cy="6441029"/>
          </a:xfrm>
          <a:prstGeom prst="rect">
            <a:avLst/>
          </a:prstGeom>
        </p:spPr>
      </p:pic>
      <p:sp>
        <p:nvSpPr>
          <p:cNvPr id="4" name="Oblaček s puščico desno 3"/>
          <p:cNvSpPr/>
          <p:nvPr/>
        </p:nvSpPr>
        <p:spPr>
          <a:xfrm>
            <a:off x="8705229" y="2698230"/>
            <a:ext cx="3013024" cy="3477718"/>
          </a:xfrm>
          <a:prstGeom prst="rightArrowCallout">
            <a:avLst>
              <a:gd name="adj1" fmla="val 4039"/>
              <a:gd name="adj2" fmla="val 19363"/>
              <a:gd name="adj3" fmla="val 25000"/>
              <a:gd name="adj4" fmla="val 6497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ravokotnik 4"/>
          <p:cNvSpPr/>
          <p:nvPr/>
        </p:nvSpPr>
        <p:spPr>
          <a:xfrm rot="5400000">
            <a:off x="10806781" y="4052368"/>
            <a:ext cx="200099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legenda</a:t>
            </a:r>
          </a:p>
        </p:txBody>
      </p:sp>
      <p:sp>
        <p:nvSpPr>
          <p:cNvPr id="6" name="Elipsa 5"/>
          <p:cNvSpPr/>
          <p:nvPr/>
        </p:nvSpPr>
        <p:spPr>
          <a:xfrm>
            <a:off x="3207895" y="194902"/>
            <a:ext cx="2068643" cy="14989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ravokotnik 6"/>
          <p:cNvSpPr/>
          <p:nvPr/>
        </p:nvSpPr>
        <p:spPr>
          <a:xfrm>
            <a:off x="2861934" y="0"/>
            <a:ext cx="27605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Vetrovna roža</a:t>
            </a:r>
          </a:p>
        </p:txBody>
      </p:sp>
      <p:sp>
        <p:nvSpPr>
          <p:cNvPr id="8" name="Pravokotnik 7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sl-SI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Pravokotnik 8"/>
          <p:cNvSpPr/>
          <p:nvPr/>
        </p:nvSpPr>
        <p:spPr>
          <a:xfrm>
            <a:off x="4271324" y="6046059"/>
            <a:ext cx="16706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merilo</a:t>
            </a:r>
          </a:p>
        </p:txBody>
      </p:sp>
      <p:cxnSp>
        <p:nvCxnSpPr>
          <p:cNvPr id="11" name="Raven puščični povezovalnik 10"/>
          <p:cNvCxnSpPr/>
          <p:nvPr/>
        </p:nvCxnSpPr>
        <p:spPr>
          <a:xfrm>
            <a:off x="6096000" y="6430780"/>
            <a:ext cx="7245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87BF7B-9C69-420D-AC84-533D9C5728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4819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17"/>
    </mc:Choice>
    <mc:Fallback>
      <p:transition spd="slow" advTm="23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 animBg="1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248195" y="596213"/>
            <a:ext cx="1172894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800" dirty="0"/>
              <a:t>Na zemljevidih lahko opazimo različne simbole, ki prikazujejo zgradbe, ceste, reke, in druge značilnosti pokrajine. Vendar pa pomena teh simbolov</a:t>
            </a:r>
          </a:p>
          <a:p>
            <a:pPr algn="ctr"/>
            <a:r>
              <a:rPr lang="sl-SI" sz="2800" dirty="0"/>
              <a:t>ne moremo razumeti brez dodatnih pojasnil. Zato na zemljevidih najdemo poseben prostor, kjer so vsi uporabljeni simboli pojasnjeni.</a:t>
            </a:r>
          </a:p>
          <a:p>
            <a:pPr algn="ctr"/>
            <a:r>
              <a:rPr lang="sl-SI" sz="2800" dirty="0"/>
              <a:t>Ta prostor imenujemo </a:t>
            </a:r>
          </a:p>
          <a:p>
            <a:pPr algn="ctr"/>
            <a:r>
              <a:rPr lang="sl-SI" sz="3600" b="1" dirty="0"/>
              <a:t>legenda zemljevida</a:t>
            </a:r>
            <a:r>
              <a:rPr lang="sl-SI" sz="2800" dirty="0"/>
              <a:t>.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48" y="3396980"/>
            <a:ext cx="9123039" cy="330835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9D3136-4E96-4C1C-ACA8-57C11B0D7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09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82"/>
    </mc:Choice>
    <mc:Fallback>
      <p:transition spd="slow" advTm="13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/>
        </p:nvGrpSpPr>
        <p:grpSpPr>
          <a:xfrm>
            <a:off x="526694" y="629370"/>
            <a:ext cx="6456397" cy="6164498"/>
            <a:chOff x="526694" y="629370"/>
            <a:chExt cx="6456397" cy="6164498"/>
          </a:xfrm>
        </p:grpSpPr>
        <p:pic>
          <p:nvPicPr>
            <p:cNvPr id="4" name="Slika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696" y="2052785"/>
              <a:ext cx="6456395" cy="4741083"/>
            </a:xfrm>
            <a:prstGeom prst="rect">
              <a:avLst/>
            </a:prstGeom>
          </p:spPr>
        </p:pic>
        <p:pic>
          <p:nvPicPr>
            <p:cNvPr id="5" name="Slika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440"/>
            <a:stretch/>
          </p:blipFill>
          <p:spPr>
            <a:xfrm>
              <a:off x="526694" y="629370"/>
              <a:ext cx="6456395" cy="1423415"/>
            </a:xfrm>
            <a:prstGeom prst="rect">
              <a:avLst/>
            </a:prstGeom>
          </p:spPr>
        </p:pic>
      </p:grpSp>
      <p:grpSp>
        <p:nvGrpSpPr>
          <p:cNvPr id="2" name="Skupina 1"/>
          <p:cNvGrpSpPr/>
          <p:nvPr/>
        </p:nvGrpSpPr>
        <p:grpSpPr>
          <a:xfrm>
            <a:off x="5468437" y="2645493"/>
            <a:ext cx="6374008" cy="4309015"/>
            <a:chOff x="5468437" y="2645493"/>
            <a:chExt cx="6374008" cy="4309015"/>
          </a:xfrm>
        </p:grpSpPr>
        <p:sp>
          <p:nvSpPr>
            <p:cNvPr id="6" name="Zaobljen pravokotni oblaček 5"/>
            <p:cNvSpPr/>
            <p:nvPr/>
          </p:nvSpPr>
          <p:spPr>
            <a:xfrm>
              <a:off x="8093405" y="2645493"/>
              <a:ext cx="3749040" cy="1737360"/>
            </a:xfrm>
            <a:prstGeom prst="wedgeRoundRectCallout">
              <a:avLst>
                <a:gd name="adj1" fmla="val 2758"/>
                <a:gd name="adj2" fmla="val 65951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sz="2400" dirty="0"/>
                <a:t>Da smo lahko tako veliko območje prikazali na zemljevidu, smo ga pomanjšali za </a:t>
              </a:r>
              <a:r>
                <a:rPr lang="sl-SI" sz="2400" b="1" dirty="0"/>
                <a:t>50 000 krat</a:t>
              </a:r>
              <a:r>
                <a:rPr lang="sl-SI" sz="2400" dirty="0"/>
                <a:t>.</a:t>
              </a:r>
            </a:p>
          </p:txBody>
        </p:sp>
        <p:pic>
          <p:nvPicPr>
            <p:cNvPr id="8" name="Slika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089" t="40213" r="17089" b="-2768"/>
            <a:stretch/>
          </p:blipFill>
          <p:spPr>
            <a:xfrm>
              <a:off x="5468437" y="4137286"/>
              <a:ext cx="4480991" cy="2817222"/>
            </a:xfrm>
            <a:prstGeom prst="rect">
              <a:avLst/>
            </a:prstGeom>
          </p:spPr>
        </p:pic>
      </p:grpSp>
      <p:grpSp>
        <p:nvGrpSpPr>
          <p:cNvPr id="11" name="Skupina 10"/>
          <p:cNvGrpSpPr/>
          <p:nvPr/>
        </p:nvGrpSpPr>
        <p:grpSpPr>
          <a:xfrm>
            <a:off x="343814" y="629370"/>
            <a:ext cx="11033936" cy="1815882"/>
            <a:chOff x="343814" y="629370"/>
            <a:chExt cx="11033936" cy="1815882"/>
          </a:xfrm>
        </p:grpSpPr>
        <p:sp>
          <p:nvSpPr>
            <p:cNvPr id="3" name="Pravokotnik 2"/>
            <p:cNvSpPr/>
            <p:nvPr/>
          </p:nvSpPr>
          <p:spPr>
            <a:xfrm>
              <a:off x="7354388" y="629370"/>
              <a:ext cx="4023362" cy="18158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sl-SI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Merilo</a:t>
              </a:r>
              <a:r>
                <a:rPr lang="sl-SI" sz="2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na zemljevidu nam pove, za koliko je pomanjšano površje, ki ga prikazujemo.</a:t>
              </a:r>
            </a:p>
          </p:txBody>
        </p:sp>
        <p:sp>
          <p:nvSpPr>
            <p:cNvPr id="7" name="Elipsa 6"/>
            <p:cNvSpPr/>
            <p:nvPr/>
          </p:nvSpPr>
          <p:spPr>
            <a:xfrm>
              <a:off x="343814" y="839333"/>
              <a:ext cx="1746243" cy="100348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cxnSp>
          <p:nvCxnSpPr>
            <p:cNvPr id="10" name="Raven puščični povezovalnik 9"/>
            <p:cNvCxnSpPr/>
            <p:nvPr/>
          </p:nvCxnSpPr>
          <p:spPr>
            <a:xfrm flipH="1">
              <a:off x="2458387" y="1244184"/>
              <a:ext cx="4895999" cy="1499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F8DC711-B7CC-4CEE-B297-5400C76B7B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789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48"/>
    </mc:Choice>
    <mc:Fallback>
      <p:transition spd="slow" advTm="32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8.9|2.5|6.5|1.4|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.7|3.6|1.1|2.1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4|1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6.6|1.1|0.7|0.6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287</Words>
  <Application>Microsoft Office PowerPoint</Application>
  <PresentationFormat>Widescreen</PresentationFormat>
  <Paragraphs>46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Officeova tema</vt:lpstr>
      <vt:lpstr>OD SKICE DO ZEMLJEVIDA</vt:lpstr>
      <vt:lpstr>PowerPoint Presentation</vt:lpstr>
      <vt:lpstr>PowerPoint Presentation</vt:lpstr>
      <vt:lpstr>PowerPoint Presentation</vt:lpstr>
      <vt:lpstr>PowerPoint Presentation</vt:lpstr>
      <vt:lpstr>ZEMLJEVID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 SKICE DO ZEMLJEVIDA</dc:title>
  <dc:creator>Uporabnik sistema Windows</dc:creator>
  <cp:lastModifiedBy>Niko Fabiani</cp:lastModifiedBy>
  <cp:revision>22</cp:revision>
  <dcterms:created xsi:type="dcterms:W3CDTF">2020-03-24T17:28:32Z</dcterms:created>
  <dcterms:modified xsi:type="dcterms:W3CDTF">2020-03-29T16:09:01Z</dcterms:modified>
</cp:coreProperties>
</file>