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7" r:id="rId13"/>
    <p:sldId id="268" r:id="rId14"/>
    <p:sldId id="265" r:id="rId15"/>
    <p:sldId id="271" r:id="rId16"/>
    <p:sldId id="266" r:id="rId17"/>
    <p:sldId id="277" r:id="rId18"/>
    <p:sldId id="278" r:id="rId19"/>
    <p:sldId id="274" r:id="rId20"/>
    <p:sldId id="275" r:id="rId21"/>
    <p:sldId id="272" r:id="rId22"/>
    <p:sldId id="279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3" autoAdjust="0"/>
    <p:restoredTop sz="94660"/>
  </p:normalViewPr>
  <p:slideViewPr>
    <p:cSldViewPr>
      <p:cViewPr varScale="1">
        <p:scale>
          <a:sx n="73" d="100"/>
          <a:sy n="73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8119-7A8F-4A36-9056-D3A36FB5C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FB1BA-C3FE-4FF1-AF92-736A99047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5D551-8312-45C7-8267-E398E835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BF836-44C8-441B-A443-0B559C42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F1D49-F0CC-4818-8EE8-006DFFAE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D0F5-AC67-424E-8688-35B25FADD0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9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C037-F590-4AB1-ADCC-F32940C6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FE27D-7E9B-4C12-B147-B0DA67924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F8D7-8006-4E13-86D4-77EFC058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D1DA7-8996-4248-9173-F2763125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331C4-C35A-49C8-8205-452946E7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0BB3B-9CFD-432C-B20B-9DBD6323D9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547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D288D-D7F4-42C3-AE41-0346CCA03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1D55B-48C2-4ECD-AE1E-6556534EE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6CBD5-74C3-46C6-9E51-A9AF6FC9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1881C-FCCA-4761-BCAE-A5938132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A70DD-9EE7-4F98-BC9E-8C59FD5D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C3F6C-FD2F-4146-A3EB-E4D9EFA0C2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963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495C-3916-48F1-8DE2-4307DF4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A2F2A-B9AA-440A-952D-97903DE324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4C06A-DF28-4D75-952C-85E90C901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E28B1-502F-416B-ACC4-5EB4EF37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3D22D-A251-404D-8580-CA0C38EE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C0F4C-BD54-46DC-95AD-E493A0FE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80DE12-189D-44D1-AA1B-2226B34676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518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0764-3B00-489E-995A-CDE5DD29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3401E-5F63-403F-90EA-AE52A13FF29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D8433-16E2-4CB4-ADCC-BEB4A3D6736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6D1538-805B-461F-8695-E552CE02B1C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B8C822-6264-46C9-8650-F0673B5D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07A0D2-1E81-41AF-92A1-F894AF37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BC330F-6DF4-43E3-A8BE-A9C4D69E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30A560-6D89-460B-8E50-3D569B9F50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388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E316-CAC4-4A56-BF56-8DAB7008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A5FDC-0BCA-4F08-A59F-D71F74495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7390C-047C-47AD-9CCA-52A29876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C115C-4A0E-4A49-9A71-D5E7C761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4BC0C-19D1-4C0F-87E0-D529FA08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FD71D-5253-4CA5-9A2F-C9E9FD5E6B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582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785A-4D27-4649-B8F7-4D87DD48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45038-E982-4579-B319-6AFF85EB0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5280B-6C71-452E-98C9-497275EC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2BFE6-A702-465B-90CD-590D0D40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1B0F2-0AD5-4CA3-BD17-CD623CBA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4163C-D40F-41E5-828A-0C68BC7D80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071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630D-D834-433E-9274-C5618946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D157B-E0F9-415B-BF2C-FD9DBF20F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494AC-4A40-4247-8D13-23EB161B1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8EF3D-F07C-45D0-9800-93EA7BAB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41685-4E31-4F41-A740-BDB5523A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35762-F0F0-443A-9A15-CD2125D6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DCDD0-96D9-4A28-9131-1D99637B23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30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7B45-5910-4D5E-A81A-EF9734CC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0281F-1A5B-4037-AFC7-C1A2D36CE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10EE3-FEF5-40AD-99C5-3824D9347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AAF33-274E-4285-8F71-CD185F344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AA0B3-DD9E-4651-BAC3-A5F7BCC68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9BCAD3-3556-40FA-8332-83E0BC21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AC839-8623-4133-9004-B88A1B4D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599DF-55A5-47EC-92AC-8BD91177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F52FB-EB23-40BC-9412-CD2FC19C57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215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B756-E603-4B2C-8DEB-95618023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9FE00-2E38-4A2E-9013-9F52EA71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98FAE-6E7A-45CC-B530-6C298BAC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4779F-9E6D-441B-8221-A1192079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1920-DC55-48A7-9C5D-AB334E0A05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606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232F2-AC7D-485A-84EA-68DF719E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C820-6FCC-4433-922B-25C3048B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BCC66-B838-4330-955F-524AC6F8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52746-1947-4941-8B5F-204FB9DB17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489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B9D9-C828-4412-8A7C-CF46D97E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B11-A20B-434F-8D39-B7EAFAA0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423E1-B04F-4857-B8AF-37312F0DA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CD247-09BD-4E40-8860-8FA4C1B2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EA975-4999-487C-B835-6353A082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6D298-9701-4C26-B46A-9E25C432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C5935-B1FD-45C4-BEE0-CE245876E9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613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3A92-A9F4-47A6-A17A-0B22A128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A1CEF-D646-4B6A-AD9F-2619F85B2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B0457-C42C-4D61-8213-18B76C612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49508-7E13-4F9A-9A77-A7EBD697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77A5B-88D8-4584-B150-B7CE9E36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5D4D0-B052-4ECD-951C-326A1954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CBFBB-3D2C-468C-B92C-54EF8500F0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789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514FEB-2942-453A-8EAD-0DE2CEEB9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BCE175-C995-41AF-9620-F580E2721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AFD67C-92FC-4480-A548-A2FAC18760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C4D725-84E4-4648-8F1F-436232540A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6729B8-7E39-4421-9EDE-704E1E4ADF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BE8774-F0C7-4965-9FA0-7E75E5D364F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AE59067-7C3D-4120-B8E1-2DCD20C8AA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827212"/>
          </a:xfrm>
        </p:spPr>
        <p:txBody>
          <a:bodyPr anchor="ctr"/>
          <a:lstStyle/>
          <a:p>
            <a:r>
              <a:rPr lang="sl-SI" altLang="sl-SI" sz="8800" b="1" i="1">
                <a:latin typeface="Monotype Corsiva" panose="03010101010201010101" pitchFamily="66" charset="0"/>
              </a:rPr>
              <a:t>RIMLJANI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58CDDF-3E69-4C57-B563-6A66921D66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sl-SI" altLang="sl-SI" sz="4000" b="1" i="1">
                <a:latin typeface="Monotype Corsiva" panose="03010101010201010101" pitchFamily="66" charset="0"/>
              </a:rPr>
              <a:t>Kako</a:t>
            </a:r>
            <a:r>
              <a:rPr lang="sl-SI" altLang="sl-SI" sz="3600" b="1" i="1">
                <a:latin typeface="Monotype Corsiva" panose="03010101010201010101" pitchFamily="66" charset="0"/>
              </a:rPr>
              <a:t> so živeli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C176249-EC61-4655-BCFE-4EF69C2F2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D223CDB-5229-4F6C-A993-72933BAA1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E96B62-10C3-49F0-A687-4F6110830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Bivališča Rimljanov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FFCBC76-AA10-4462-B715-4CE191BF2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Bivališča revnih prebivalcev so bila v tesnih, slabo grajenih večnadstropnih lesenih stavbah. </a:t>
            </a:r>
          </a:p>
          <a:p>
            <a:r>
              <a:rPr lang="sl-SI" altLang="sl-SI" sz="2400"/>
              <a:t>Najrevnejši so bili v najvišjih nadstropjih, v pritličju so bile trgovine in delavnice.</a:t>
            </a:r>
          </a:p>
          <a:p>
            <a:r>
              <a:rPr lang="sl-SI" altLang="sl-SI" sz="2400"/>
              <a:t>Uporabljali so javne vodnjake in javna stranišča</a:t>
            </a:r>
          </a:p>
          <a:p>
            <a:endParaRPr lang="sl-SI" altLang="sl-SI" sz="2400"/>
          </a:p>
          <a:p>
            <a:r>
              <a:rPr lang="sl-SI" altLang="sl-SI" sz="2400"/>
              <a:t>Bivališča bogatašev so bile vile na podeželju. Prostore je ogreval topel zrak ki se je dvigoval izpod votlih tal.</a:t>
            </a:r>
          </a:p>
          <a:p>
            <a:r>
              <a:rPr lang="sl-SI" altLang="sl-SI" sz="2400"/>
              <a:t>Stene prostorov so bile okrašene z mozaiki in s slikami</a:t>
            </a:r>
          </a:p>
          <a:p>
            <a:r>
              <a:rPr lang="sl-SI" altLang="sl-SI" sz="2400"/>
              <a:t>Za hišo je bil tudi velik vrt</a:t>
            </a:r>
          </a:p>
          <a:p>
            <a:endParaRPr lang="sl-SI" altLang="sl-S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E88F04C-2018-42BD-84A5-7E1FDDBC2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84F9C1E-1D20-4D82-AF64-65BB5D78F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3644900"/>
            <a:ext cx="8013700" cy="3025775"/>
          </a:xfrm>
        </p:spPr>
        <p:txBody>
          <a:bodyPr/>
          <a:lstStyle/>
          <a:p>
            <a:endParaRPr lang="sl-SI" altLang="sl-SI" i="1"/>
          </a:p>
          <a:p>
            <a:endParaRPr lang="sl-SI" altLang="sl-SI" i="1"/>
          </a:p>
          <a:p>
            <a:r>
              <a:rPr lang="sl-SI" altLang="sl-SI" sz="3600" i="1">
                <a:latin typeface="Monotype Corsiva" panose="03010101010201010101" pitchFamily="66" charset="0"/>
              </a:rPr>
              <a:t>Rimljani so se lahko olajšali na javnih straniščih. Po žlebu spodaj je ves čas tekla voda in izpirala iztrebke v odtok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>
            <a:extLst>
              <a:ext uri="{FF2B5EF4-FFF2-40B4-BE49-F238E27FC236}">
                <a16:creationId xmlns:a16="http://schemas.microsoft.com/office/drawing/2014/main" id="{31C442FF-BA9A-4489-AF2A-34DC13B4D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724400"/>
            <a:ext cx="8229600" cy="1143000"/>
          </a:xfrm>
        </p:spPr>
        <p:txBody>
          <a:bodyPr/>
          <a:lstStyle/>
          <a:p>
            <a:r>
              <a:rPr lang="sl-SI" altLang="sl-SI" sz="3200" i="1">
                <a:latin typeface="Monotype Corsiva" panose="03010101010201010101" pitchFamily="66" charset="0"/>
              </a:rPr>
              <a:t>Kadar je kdo v rimski družini umrl, so njegovi sorodniki najeli ženske, ki so jokale za njim</a:t>
            </a:r>
            <a:r>
              <a:rPr lang="sl-SI" altLang="sl-SI" sz="4000"/>
              <a:t> </a:t>
            </a:r>
          </a:p>
        </p:txBody>
      </p:sp>
      <p:pic>
        <p:nvPicPr>
          <p:cNvPr id="23556" name="Picture 4" descr="untitled2s">
            <a:extLst>
              <a:ext uri="{FF2B5EF4-FFF2-40B4-BE49-F238E27FC236}">
                <a16:creationId xmlns:a16="http://schemas.microsoft.com/office/drawing/2014/main" id="{C4625C6B-E010-4DA2-B6B8-B518254183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373188"/>
            <a:ext cx="4321175" cy="324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8E5D95-620A-46E3-9CE9-FAA4884D1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Prehrambene navade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3EBABA6-896E-4E51-9163-BC11E1C4D0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Glavno jed so zaužili zvečer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Pri jedi so moški ležali na zofi, ženske so sedele za mizo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Uporabljali so roke, nož in žlico, vilic še niso poznali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Pili so vino mešano z vodo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Pri premožnejših slojih je blio ob slovesnih priložnostih na mizi najmanj 7 različnih jedi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Revnejši sloji so za zajtrk jedli kruh s česnom in kozarec vode, opoldne le nekaj malega, zvečer pa kakšnen bob, čičeriko ali pa črn kruh slabše vrste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Ponavadi so skuhali eno jed za celo družino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chemeClr val="bg1"/>
              </a:solidFill>
            </a:endParaRPr>
          </a:p>
        </p:txBody>
      </p:sp>
      <p:pic>
        <p:nvPicPr>
          <p:cNvPr id="20484" name="Picture 4" descr="skodele1">
            <a:extLst>
              <a:ext uri="{FF2B5EF4-FFF2-40B4-BE49-F238E27FC236}">
                <a16:creationId xmlns:a16="http://schemas.microsoft.com/office/drawing/2014/main" id="{5C395A71-77AC-42AC-9797-B561819B85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5589588"/>
            <a:ext cx="1476375" cy="1106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985707C-2A71-44A2-AF3A-5CBC2836A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Obleka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9226FAA-5C1C-4A92-B5BF-1B4A26AB34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81550"/>
          </a:xfrm>
        </p:spPr>
        <p:txBody>
          <a:bodyPr/>
          <a:lstStyle/>
          <a:p>
            <a:r>
              <a:rPr lang="sl-SI" altLang="sl-SI" sz="2400"/>
              <a:t>Imeli so preprost slog oblačenja. Njihovo osnovno oblačilo je bila tunika - v pasu oprijeta srajca brez rokavov, segala je do kolen. </a:t>
            </a:r>
          </a:p>
          <a:p>
            <a:r>
              <a:rPr lang="sl-SI" altLang="sl-SI" sz="2400"/>
              <a:t>Okrašena je bila z škrlatnim trakom - ta je bil na senatorskih tunikah širok, na viteških pa</a:t>
            </a:r>
            <a:r>
              <a:rPr lang="sl-SI" altLang="sl-SI" sz="2800"/>
              <a:t> </a:t>
            </a:r>
            <a:r>
              <a:rPr lang="sl-SI" altLang="sl-SI" sz="2400"/>
              <a:t>ozek</a:t>
            </a:r>
          </a:p>
          <a:p>
            <a:r>
              <a:rPr lang="sl-SI" altLang="sl-SI" sz="2400"/>
              <a:t>Prek tunike so si dali togo, široko volneno ogrinjalo, iz katerega je prostogledala ena roka. </a:t>
            </a:r>
          </a:p>
          <a:p>
            <a:r>
              <a:rPr lang="sl-SI" altLang="sl-SI" sz="2400"/>
              <a:t>Ženske so čez tuniko nosile stolo - s pasom prepasana dolga obleka s kratkimi rokavi in elegantno nabranimi gubami.</a:t>
            </a:r>
          </a:p>
          <a:p>
            <a:r>
              <a:rPr lang="sl-SI" altLang="sl-SI" sz="2400"/>
              <a:t>Najbolj pogosto obuvalo so bili cokli.</a:t>
            </a:r>
          </a:p>
          <a:p>
            <a:pPr>
              <a:buFontTx/>
              <a:buNone/>
            </a:pPr>
            <a:endParaRPr lang="sl-SI" altLang="sl-SI" sz="2400"/>
          </a:p>
        </p:txBody>
      </p:sp>
      <p:pic>
        <p:nvPicPr>
          <p:cNvPr id="34820" name="Picture 4" descr="toga">
            <a:extLst>
              <a:ext uri="{FF2B5EF4-FFF2-40B4-BE49-F238E27FC236}">
                <a16:creationId xmlns:a16="http://schemas.microsoft.com/office/drawing/2014/main" id="{BCC997BA-92B2-49E0-9FFD-8BB43652B8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5157788"/>
            <a:ext cx="879475" cy="1458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339B8F-08C6-420D-AE6B-F9783279F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Suženjstvo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C184FD-58D4-4A7F-AB07-3906A0222A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3341688"/>
          </a:xfrm>
        </p:spPr>
        <p:txBody>
          <a:bodyPr/>
          <a:lstStyle/>
          <a:p>
            <a:r>
              <a:rPr lang="sl-SI" altLang="sl-SI" sz="2400"/>
              <a:t>Vojni ujetniki so tvorili množico nesvobodnih prebivalcev v državi. Med njimi je bilo veliko Grkov</a:t>
            </a:r>
          </a:p>
          <a:p>
            <a:r>
              <a:rPr lang="sl-SI" altLang="sl-SI" sz="2400"/>
              <a:t>V najtežjih razmerah so delali sužnji v rudnikih, na galejah in na polju</a:t>
            </a:r>
          </a:p>
          <a:p>
            <a:r>
              <a:rPr lang="sl-SI" altLang="sl-SI" sz="2400"/>
              <a:t>Boljši položaj so imeli hišni sužnji – lahko so se poročali, opravljali so lažja dela</a:t>
            </a:r>
          </a:p>
          <a:p>
            <a:r>
              <a:rPr lang="sl-SI" altLang="sl-SI" sz="2400"/>
              <a:t>Močne in spretne sužnje so šolali za gladiatorje</a:t>
            </a:r>
          </a:p>
          <a:p>
            <a:pPr>
              <a:buFontTx/>
              <a:buNone/>
            </a:pPr>
            <a:endParaRPr lang="sl-SI" altLang="sl-SI" sz="2400"/>
          </a:p>
        </p:txBody>
      </p:sp>
      <p:pic>
        <p:nvPicPr>
          <p:cNvPr id="21508" name="Picture 4" descr="suntitled2">
            <a:extLst>
              <a:ext uri="{FF2B5EF4-FFF2-40B4-BE49-F238E27FC236}">
                <a16:creationId xmlns:a16="http://schemas.microsoft.com/office/drawing/2014/main" id="{171A9A05-1294-4DCC-9CE9-97916A8158E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437063"/>
            <a:ext cx="2840038" cy="2233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 descr="suntitled3">
            <a:extLst>
              <a:ext uri="{FF2B5EF4-FFF2-40B4-BE49-F238E27FC236}">
                <a16:creationId xmlns:a16="http://schemas.microsoft.com/office/drawing/2014/main" id="{F304C547-43AB-48C4-BF4C-F07A119D819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4149725"/>
            <a:ext cx="1720850" cy="255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EF91EFC-BACB-4E86-8938-E46DAB493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Gladiatorji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629288D-9A8C-4AB5-9CBA-88B75DAD5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V šoli so živeli gladiatorji v tesnih prostori v barakah brez oken </a:t>
            </a:r>
          </a:p>
          <a:p>
            <a:r>
              <a:rPr lang="sl-SI" altLang="sl-SI" sz="2400"/>
              <a:t>V primeru poizkusa pobega, so ga prebičali, mu vžgali znamenje in ga priklenili</a:t>
            </a:r>
          </a:p>
          <a:p>
            <a:r>
              <a:rPr lang="sl-SI" altLang="sl-SI" sz="2400"/>
              <a:t>Mnogo jih je naredilo samomor</a:t>
            </a:r>
            <a:r>
              <a:rPr lang="sl-SI" altLang="sl-SI"/>
              <a:t> </a:t>
            </a:r>
          </a:p>
          <a:p>
            <a:r>
              <a:rPr lang="sl-SI" altLang="sl-SI" sz="2400"/>
              <a:t>Hranili so jih v glavnem z ječmenom ki naj bi jim dajal moč </a:t>
            </a:r>
          </a:p>
          <a:p>
            <a:r>
              <a:rPr lang="sl-SI" altLang="sl-SI" sz="2400"/>
              <a:t>Vsaka šola je imela svojega zdravnika, ki je skrbel za ranjence</a:t>
            </a:r>
          </a:p>
          <a:p>
            <a:endParaRPr lang="sl-SI" altLang="sl-S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37340F7-190C-467F-81CB-4371F84EE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Gladiatorji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DC978E0-08F0-4BFC-964A-569E014F9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5111750"/>
          </a:xfrm>
        </p:spPr>
        <p:txBody>
          <a:bodyPr/>
          <a:lstStyle/>
          <a:p>
            <a:r>
              <a:rPr lang="sl-SI" altLang="sl-SI" sz="2000">
                <a:solidFill>
                  <a:schemeClr val="bg1"/>
                </a:solidFill>
              </a:rPr>
              <a:t>Začetnik je vadil z lesenim mečem na stebru ali slamnatem možicu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Trener, navadno bivši gladiator, ga je priganjal k borbi z gladiatorskimi izrazi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Kadar se je gladiator mečeval v areni, so ga s temi izrazi spodbujali trener in celo razburjeni gledalci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Ko je obvladal udarce, je vadil s težjim orožjem, kakršnega je uporabljal v areni.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Kadar je gladiator obležal ranjen na tleh, je odložil ščit in dvignil levico ter tako zaprosil za milost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Pokrovitelj iger ali cesar mu je imel pravico podariti življenje, a navadno je pustil odločitev gledalcem.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Če so bili mnenja, da se je dobro boril, so pomahali z robcem ali obrnili palec navzdol in mu rešili življenje. Če so pokazali s palci proti prsim, pa je to pomenilo njegovo smrt.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A9DEF14-7B9B-475B-A432-016680847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Mestni sužnji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730CE52-5FDF-4059-B072-5893DA1ED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Živeli so v različnih okoliščinah, glede na družbeni položaj svojih gospodarjev </a:t>
            </a:r>
          </a:p>
          <a:p>
            <a:r>
              <a:rPr lang="sl-SI" altLang="sl-SI" sz="2400"/>
              <a:t>Če so bili šolani, so se lahko ukvarjali s knjigovodstvom ali s knjižnico lahko pa so bili tudi izbrani za "pedagoge" gospodarjevim otrokom</a:t>
            </a:r>
            <a:r>
              <a:rPr lang="sl-SI" altLang="sl-SI"/>
              <a:t> </a:t>
            </a:r>
          </a:p>
          <a:p>
            <a:r>
              <a:rPr lang="sl-SI" altLang="sl-SI" sz="2400"/>
              <a:t>Kdor je postal gospodarjev tajnik, si je s tem seveda zelo izboljšal položaj</a:t>
            </a:r>
          </a:p>
          <a:p>
            <a:r>
              <a:rPr lang="sl-SI" altLang="sl-SI" sz="2400"/>
              <a:t>Drugi manj nadarjeni ali manj šolani, so opravljali druga dela po hiši: v kuhinji, pri oskrbi, pri straži, pri opravkih v mestu, pri vožnji z vozovi itd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DD506E9-F2DB-4433-BA42-7E25D5155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Gospodarstvo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5ED9F79-E733-41B6-AA85-963B7D7F70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3773488"/>
          </a:xfrm>
        </p:spPr>
        <p:txBody>
          <a:bodyPr/>
          <a:lstStyle/>
          <a:p>
            <a:pPr algn="ctr"/>
            <a:r>
              <a:rPr lang="sl-SI" altLang="sl-SI" sz="2800"/>
              <a:t>Kmetijstvo:</a:t>
            </a:r>
          </a:p>
          <a:p>
            <a:r>
              <a:rPr lang="sl-SI" altLang="sl-SI" sz="2400"/>
              <a:t>Zemljo so obdelovali s plugi in kakovostnim železnim orodjem. </a:t>
            </a:r>
          </a:p>
          <a:p>
            <a:r>
              <a:rPr lang="sl-SI" altLang="sl-SI" sz="2400"/>
              <a:t>Delovna sila so bili sužnji. </a:t>
            </a:r>
          </a:p>
          <a:p>
            <a:r>
              <a:rPr lang="sl-SI" altLang="sl-SI" sz="2400"/>
              <a:t>Zaradi uvoza cenenega žita iz novoosvojenih dežel so rimski kmetje začeli propadati.</a:t>
            </a:r>
          </a:p>
          <a:p>
            <a:r>
              <a:rPr lang="sl-SI" altLang="sl-SI" sz="2400"/>
              <a:t>Njihovo zemljo so si prilastili veleposestniki imenovani latifundisti.</a:t>
            </a:r>
          </a:p>
        </p:txBody>
      </p:sp>
      <p:pic>
        <p:nvPicPr>
          <p:cNvPr id="11268" name="Picture 4" descr="suntitled2">
            <a:extLst>
              <a:ext uri="{FF2B5EF4-FFF2-40B4-BE49-F238E27FC236}">
                <a16:creationId xmlns:a16="http://schemas.microsoft.com/office/drawing/2014/main" id="{F8E51B34-B0A5-4C0B-A40F-8F6DE80329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591050"/>
            <a:ext cx="2740025" cy="2154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1BD5A9C-05E5-4611-A7E9-FC8A5DB2E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Podeželski sužnji</a:t>
            </a:r>
            <a:r>
              <a:rPr lang="sl-SI" altLang="sl-SI"/>
              <a:t>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93BC531-E706-4E49-AE09-EFD35CE1D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Na deželi je bilo življenje še primitivno in za velika kmečka posestva je bilo treba številnih delovnih rok, zato so tam tudi zahtevali neusmiljeno disciplino</a:t>
            </a:r>
            <a:r>
              <a:rPr lang="sl-SI" altLang="sl-SI"/>
              <a:t> </a:t>
            </a:r>
          </a:p>
          <a:p>
            <a:r>
              <a:rPr lang="sl-SI" altLang="sl-SI" sz="2400"/>
              <a:t>Tja so odhajali divjaki ,ki so morali delati vklenjeni in v verigah, tako da sploh ni bilo možnosti za beg</a:t>
            </a:r>
            <a:r>
              <a:rPr lang="sl-SI" altLang="sl-SI"/>
              <a:t> </a:t>
            </a:r>
          </a:p>
          <a:p>
            <a:r>
              <a:rPr lang="sl-SI" altLang="sl-SI" sz="2400"/>
              <a:t>Zvečer so jih zapirali v prisilne delavnice za čez noč: popolna ječa in kaznilnica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F7E328B-2284-4690-8CBF-24029D504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latin typeface="Monotype Corsiva" panose="03010101010201010101" pitchFamily="66" charset="0"/>
              </a:rPr>
              <a:t>Položaj žensk v rimski družbi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AE1FE3B-5407-4DE7-B6F1-140C5E5142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421188"/>
          </a:xfrm>
        </p:spPr>
        <p:txBody>
          <a:bodyPr/>
          <a:lstStyle/>
          <a:p>
            <a:r>
              <a:rPr lang="sl-SI" altLang="sl-SI" sz="2000"/>
              <a:t>Naloga žene je bila skrb za centralni prostor rimske hiše (atrium), otroke, njihovo vzgojo ter sprejemanje gostov ob moževi strani.</a:t>
            </a:r>
          </a:p>
          <a:p>
            <a:r>
              <a:rPr lang="sl-SI" altLang="sl-SI" sz="2000"/>
              <a:t>Skrbela je za duhovno življenje dužine in bila odgovorna za hišne bogove. Za razliko od grške ženske se je lahko pojavila v javnosti, a še vedno je bila brez političnih pravic</a:t>
            </a:r>
          </a:p>
          <a:p>
            <a:r>
              <a:rPr lang="sl-SI" altLang="sl-SI" sz="2000"/>
              <a:t>Enakopravnost so zahtevale tako, da so tekmovale v dirkah z vozovi, oblečene kot moški, učile so se rokoborbe. Z razširitvijo rimske države in povečanjem grškega vpliva v Rimu so helenistični ideali navdušili tudi rimske ženske. Začele so se izobraževati in postale književnice, odvetnice in se celo ukvarjale s politiko. </a:t>
            </a:r>
          </a:p>
        </p:txBody>
      </p:sp>
      <p:pic>
        <p:nvPicPr>
          <p:cNvPr id="35844" name="Picture 4" descr="vse skp">
            <a:extLst>
              <a:ext uri="{FF2B5EF4-FFF2-40B4-BE49-F238E27FC236}">
                <a16:creationId xmlns:a16="http://schemas.microsoft.com/office/drawing/2014/main" id="{F3AB8615-35F8-4148-81D2-A065446091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867275"/>
            <a:ext cx="4968875" cy="175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60A32A8-82BE-44C6-9E9A-66B0468A9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F83863B-DAD9-4229-8DF6-2C5CE3D73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altLang="sl-SI" sz="12000" b="1" i="1" u="sng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6EAF11B-CBD3-47DC-B41D-EFF56145A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Gospodarstvo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98C3FD3-893B-4717-85AE-98DF9BE77F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37004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sl-SI" altLang="sl-SI" sz="2800"/>
              <a:t>Obrt: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Obrt je bila specializirana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Nastajale so velike državne delavnice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V njih so delali sužnji, vse več je bilo majhnih obrtnih delavnic.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Obrtniki so se združevali v obrtne organizacije za medsebojno sodelovanje obrtnikov.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Najpomembnejše dejavnosti: kovaštvo, kamnoseštvo, lesarstvo, lončarstvo, steklarstvo…</a:t>
            </a:r>
          </a:p>
        </p:txBody>
      </p:sp>
      <p:pic>
        <p:nvPicPr>
          <p:cNvPr id="12292" name="Picture 4" descr="skyphos12">
            <a:extLst>
              <a:ext uri="{FF2B5EF4-FFF2-40B4-BE49-F238E27FC236}">
                <a16:creationId xmlns:a16="http://schemas.microsoft.com/office/drawing/2014/main" id="{9EECB766-460F-494F-9CDD-FCE6E1A95F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5145088"/>
            <a:ext cx="2232025" cy="159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01030017">
            <a:extLst>
              <a:ext uri="{FF2B5EF4-FFF2-40B4-BE49-F238E27FC236}">
                <a16:creationId xmlns:a16="http://schemas.microsoft.com/office/drawing/2014/main" id="{D41DA753-073F-4F22-BED3-6844680EBA1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188" y="4868863"/>
            <a:ext cx="1350962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1CB5DE5-8E7F-47D6-B024-1DAA78A6C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Gospodarstvo</a:t>
            </a:r>
            <a:r>
              <a:rPr lang="sl-SI" altLang="sl-SI"/>
              <a:t/>
            </a:r>
            <a:br>
              <a:rPr lang="sl-SI" altLang="sl-SI"/>
            </a:br>
            <a:endParaRPr lang="sl-SI" altLang="sl-SI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E11DA5C-7B3E-4A5C-BCDA-5C9A6F9A8F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3989388"/>
          </a:xfrm>
        </p:spPr>
        <p:txBody>
          <a:bodyPr/>
          <a:lstStyle/>
          <a:p>
            <a:pPr algn="ctr"/>
            <a:r>
              <a:rPr lang="sl-SI" altLang="sl-SI"/>
              <a:t>Trgovina:</a:t>
            </a:r>
          </a:p>
          <a:p>
            <a:endParaRPr lang="sl-SI" altLang="sl-SI" sz="2000"/>
          </a:p>
          <a:p>
            <a:r>
              <a:rPr lang="sl-SI" altLang="sl-SI" sz="2400"/>
              <a:t>S krepitvijo obrti in širjenjem rimske države se vse bolj uveljavlja trgovina</a:t>
            </a:r>
          </a:p>
          <a:p>
            <a:r>
              <a:rPr lang="sl-SI" altLang="sl-SI" sz="2400"/>
              <a:t>Razvito blagovno denarno gospodarstvo, dobre ceste, vedno večje ozemlje </a:t>
            </a:r>
            <a:r>
              <a:rPr lang="sl-SI" altLang="sl-SI" sz="2400">
                <a:sym typeface="Wingdings" panose="05000000000000000000" pitchFamily="2" charset="2"/>
              </a:rPr>
              <a:t> hiter razvoj</a:t>
            </a:r>
          </a:p>
          <a:p>
            <a:r>
              <a:rPr lang="sl-SI" altLang="sl-SI" sz="2400"/>
              <a:t>Trgovali so z olivnim oljem, vinom, žitom, začimbami, dišavami, medom, usnjem, krznom, svilo, sužnji…</a:t>
            </a:r>
          </a:p>
          <a:p>
            <a:endParaRPr lang="sl-SI" altLang="sl-SI" sz="2400"/>
          </a:p>
        </p:txBody>
      </p:sp>
      <p:pic>
        <p:nvPicPr>
          <p:cNvPr id="14340" name="Picture 4" descr="romancoins1">
            <a:extLst>
              <a:ext uri="{FF2B5EF4-FFF2-40B4-BE49-F238E27FC236}">
                <a16:creationId xmlns:a16="http://schemas.microsoft.com/office/drawing/2014/main" id="{2271079D-E471-401E-92CC-CE401DD2C7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5013325"/>
            <a:ext cx="2116138" cy="163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808E6D2-8D9F-48E4-B504-75831E72E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Delitev družbe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50B316E-46EA-4148-BF11-22714DDDC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Razslojenost  glede pravic in premoženja, je poglabljala razlike med bogatimi in revnimi</a:t>
            </a:r>
          </a:p>
          <a:p>
            <a:r>
              <a:rPr lang="sl-SI" altLang="sl-SI" sz="2400"/>
              <a:t>Več slojev:</a:t>
            </a:r>
          </a:p>
          <a:p>
            <a:r>
              <a:rPr lang="sl-SI" altLang="sl-SI" sz="2400"/>
              <a:t>Vrhni sloj: cesar, senator, veleposestniki, vitezi</a:t>
            </a:r>
          </a:p>
          <a:p>
            <a:r>
              <a:rPr lang="sl-SI" altLang="sl-SI" sz="2400"/>
              <a:t>Srednji sloj:mali in srednji kmetje, obrtniki, delavci</a:t>
            </a:r>
          </a:p>
          <a:p>
            <a:r>
              <a:rPr lang="sl-SI" altLang="sl-SI" sz="2400"/>
              <a:t>Najnižji sloj: sužnji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1B612F-C40D-43CC-9839-4FC2D8A6B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Zabava &amp; igre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7ED509B-35D8-4EEC-9932-5DB94D001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Bogati so obiskovali igre in pripravljali obilne pojedine za svoje goste, z razkošnimi sprejemi, plesi in glasbo</a:t>
            </a:r>
          </a:p>
          <a:p>
            <a:r>
              <a:rPr lang="sl-SI" altLang="sl-SI" sz="2800"/>
              <a:t>Igre so prirejali tudi za plebejce, saj so z njimi mirili njihovo nezadovoljstvo in si pridobivali njihovo podporo</a:t>
            </a:r>
          </a:p>
          <a:p>
            <a:r>
              <a:rPr lang="sl-SI" altLang="sl-SI" sz="2800"/>
              <a:t>Za zabavo rimskih množic so razvili 3 različne vrste predstav: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1BC05A1-9899-4F04-8C4E-3872B8F6F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Dirke z vozovi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EEB78A9-BE4F-4B41-9EA2-D655783F5D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99350" cy="2981325"/>
          </a:xfrm>
        </p:spPr>
        <p:txBody>
          <a:bodyPr/>
          <a:lstStyle/>
          <a:p>
            <a:r>
              <a:rPr lang="sl-SI" altLang="sl-SI" sz="2400"/>
              <a:t>Potekale so na dirkališčih imenovanih cirkusi</a:t>
            </a:r>
          </a:p>
          <a:p>
            <a:r>
              <a:rPr lang="sl-SI" altLang="sl-SI" sz="2400"/>
              <a:t>Dirkali so v vozovih, na dveh kolesih, ki so jih vlekli štirje konji.</a:t>
            </a:r>
          </a:p>
          <a:p>
            <a:r>
              <a:rPr lang="sl-SI" altLang="sl-SI" sz="2400"/>
              <a:t>Največji cirkus je bil v Rimu - Cricus Maximus (Veliki cirkus), sprejel je lahko 200 tisoč gledalcev</a:t>
            </a:r>
          </a:p>
          <a:p>
            <a:r>
              <a:rPr lang="sl-SI" altLang="sl-SI" sz="2400"/>
              <a:t>Dovoljeno je bilo vse, da premagajo nasprotnika</a:t>
            </a:r>
          </a:p>
          <a:p>
            <a:pPr>
              <a:buFontTx/>
              <a:buNone/>
            </a:pPr>
            <a:endParaRPr lang="sl-SI" altLang="sl-SI" sz="2400"/>
          </a:p>
        </p:txBody>
      </p:sp>
      <p:pic>
        <p:nvPicPr>
          <p:cNvPr id="17412" name="Picture 4" descr="aduntitled4">
            <a:extLst>
              <a:ext uri="{FF2B5EF4-FFF2-40B4-BE49-F238E27FC236}">
                <a16:creationId xmlns:a16="http://schemas.microsoft.com/office/drawing/2014/main" id="{97196E22-AC5B-4807-90B7-5DD6892F00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149725"/>
            <a:ext cx="5843588" cy="250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6CFA6AF-0509-4BB3-9C6D-4CA65505E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Monotype Corsiva" panose="03010101010201010101" pitchFamily="66" charset="0"/>
              </a:rPr>
              <a:t>Gladiatorski boji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13A4ED1-0E62-4871-9EA5-F418EA3CB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362950" cy="4525962"/>
          </a:xfrm>
        </p:spPr>
        <p:txBody>
          <a:bodyPr/>
          <a:lstStyle/>
          <a:p>
            <a:r>
              <a:rPr lang="sl-SI" altLang="sl-SI" sz="2400">
                <a:solidFill>
                  <a:schemeClr val="bg1"/>
                </a:solidFill>
              </a:rPr>
              <a:t>Gladiatorji so se borili v arenah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Borili so se med sabo na življenje ali smrt ali proti zverem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Prizorišče(areno) je bilo mogoče popraviti, tako da so lahko uprizarjali pomorske bitke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O usodi borilcev so se odločali prireditelji iger ali publika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Največja arena je bil Kolosej v Rimu. Sprejel je do 50 tisoč gledalcev.</a:t>
            </a:r>
          </a:p>
          <a:p>
            <a:pPr>
              <a:buFontTx/>
              <a:buNone/>
            </a:pPr>
            <a:endParaRPr lang="sl-SI" altLang="sl-SI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7CD86F2-F81F-4EC5-9BA8-DC2D76C3C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8C6BBDA-4289-447D-B2C5-854F4935A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Flavijski amfiteater v Rimu, znan kot Kolosej, je imel osemdeset obokov, in sedeže za okrog petdeset tisoč gledalcev. </a:t>
            </a:r>
          </a:p>
          <a:p>
            <a:r>
              <a:rPr lang="sl-SI" altLang="sl-SI">
                <a:solidFill>
                  <a:schemeClr val="bg1"/>
                </a:solidFill>
              </a:rPr>
              <a:t>Ob vročih sončnih dneh so mornarji rimskega ladjevja splezali na najvišjo vrsto in razpeli kose platna nad tribunami,da bi bili gledalci v senci.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Monotype Corsiva</vt:lpstr>
      <vt:lpstr>Wingdings</vt:lpstr>
      <vt:lpstr>Privzeti načrt</vt:lpstr>
      <vt:lpstr>RIMLJANI</vt:lpstr>
      <vt:lpstr>Gospodarstvo</vt:lpstr>
      <vt:lpstr>Gospodarstvo</vt:lpstr>
      <vt:lpstr>Gospodarstvo </vt:lpstr>
      <vt:lpstr>Delitev družbe</vt:lpstr>
      <vt:lpstr>Zabava &amp; igre</vt:lpstr>
      <vt:lpstr>Dirke z vozovi</vt:lpstr>
      <vt:lpstr>Gladiatorski boji</vt:lpstr>
      <vt:lpstr>PowerPoint Presentation</vt:lpstr>
      <vt:lpstr>PowerPoint Presentation</vt:lpstr>
      <vt:lpstr>Bivališča Rimljanov </vt:lpstr>
      <vt:lpstr>PowerPoint Presentation</vt:lpstr>
      <vt:lpstr>Kadar je kdo v rimski družini umrl, so njegovi sorodniki najeli ženske, ki so jokale za njim </vt:lpstr>
      <vt:lpstr>Prehrambene navade</vt:lpstr>
      <vt:lpstr>Obleka</vt:lpstr>
      <vt:lpstr>Suženjstvo</vt:lpstr>
      <vt:lpstr>Gladiatorji</vt:lpstr>
      <vt:lpstr>Gladiatorji</vt:lpstr>
      <vt:lpstr>Mestni sužnji</vt:lpstr>
      <vt:lpstr>Podeželski sužnji </vt:lpstr>
      <vt:lpstr>Položaj žensk v rimski družbi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2019-06-03T09:16:16Z</dcterms:created>
  <dcterms:modified xsi:type="dcterms:W3CDTF">2020-03-31T10:55:25Z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