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284" r:id="rId3"/>
    <p:sldId id="259" r:id="rId4"/>
    <p:sldId id="287" r:id="rId5"/>
    <p:sldId id="288" r:id="rId6"/>
    <p:sldId id="289" r:id="rId7"/>
    <p:sldId id="262" r:id="rId8"/>
    <p:sldId id="286" r:id="rId9"/>
    <p:sldId id="265" r:id="rId10"/>
    <p:sldId id="306" r:id="rId11"/>
    <p:sldId id="267" r:id="rId12"/>
    <p:sldId id="269" r:id="rId13"/>
    <p:sldId id="270" r:id="rId14"/>
    <p:sldId id="272" r:id="rId15"/>
    <p:sldId id="303" r:id="rId16"/>
    <p:sldId id="274" r:id="rId17"/>
    <p:sldId id="279" r:id="rId18"/>
    <p:sldId id="277" r:id="rId19"/>
    <p:sldId id="281" r:id="rId20"/>
    <p:sldId id="302" r:id="rId21"/>
    <p:sldId id="280" r:id="rId22"/>
    <p:sldId id="304" r:id="rId23"/>
    <p:sldId id="307" r:id="rId24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22F2-AADD-4078-B530-D28D73BF74AC}" type="datetimeFigureOut">
              <a:rPr lang="sl-SI" smtClean="0"/>
              <a:pPr/>
              <a:t>15.4.2020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B1C76-3E30-40DA-80C5-6BC98549273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22F2-AADD-4078-B530-D28D73BF74AC}" type="datetimeFigureOut">
              <a:rPr lang="sl-SI" smtClean="0"/>
              <a:pPr/>
              <a:t>15.4.2020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B1C76-3E30-40DA-80C5-6BC98549273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22F2-AADD-4078-B530-D28D73BF74AC}" type="datetimeFigureOut">
              <a:rPr lang="sl-SI" smtClean="0"/>
              <a:pPr/>
              <a:t>15.4.2020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B1C76-3E30-40DA-80C5-6BC98549273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22F2-AADD-4078-B530-D28D73BF74AC}" type="datetimeFigureOut">
              <a:rPr lang="sl-SI" smtClean="0"/>
              <a:pPr/>
              <a:t>15.4.2020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B1C76-3E30-40DA-80C5-6BC98549273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22F2-AADD-4078-B530-D28D73BF74AC}" type="datetimeFigureOut">
              <a:rPr lang="sl-SI" smtClean="0"/>
              <a:pPr/>
              <a:t>15.4.2020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B1C76-3E30-40DA-80C5-6BC98549273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22F2-AADD-4078-B530-D28D73BF74AC}" type="datetimeFigureOut">
              <a:rPr lang="sl-SI" smtClean="0"/>
              <a:pPr/>
              <a:t>15.4.2020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B1C76-3E30-40DA-80C5-6BC98549273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22F2-AADD-4078-B530-D28D73BF74AC}" type="datetimeFigureOut">
              <a:rPr lang="sl-SI" smtClean="0"/>
              <a:pPr/>
              <a:t>15.4.2020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B1C76-3E30-40DA-80C5-6BC98549273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22F2-AADD-4078-B530-D28D73BF74AC}" type="datetimeFigureOut">
              <a:rPr lang="sl-SI" smtClean="0"/>
              <a:pPr/>
              <a:t>15.4.2020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B1C76-3E30-40DA-80C5-6BC98549273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22F2-AADD-4078-B530-D28D73BF74AC}" type="datetimeFigureOut">
              <a:rPr lang="sl-SI" smtClean="0"/>
              <a:pPr/>
              <a:t>15.4.2020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B1C76-3E30-40DA-80C5-6BC98549273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22F2-AADD-4078-B530-D28D73BF74AC}" type="datetimeFigureOut">
              <a:rPr lang="sl-SI" smtClean="0"/>
              <a:pPr/>
              <a:t>15.4.2020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B1C76-3E30-40DA-80C5-6BC98549273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22F2-AADD-4078-B530-D28D73BF74AC}" type="datetimeFigureOut">
              <a:rPr lang="sl-SI" smtClean="0"/>
              <a:pPr/>
              <a:t>15.4.2020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B1C76-3E30-40DA-80C5-6BC98549273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722F2-AADD-4078-B530-D28D73BF74AC}" type="datetimeFigureOut">
              <a:rPr lang="sl-SI" smtClean="0"/>
              <a:pPr/>
              <a:t>15.4.2020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B1C76-3E30-40DA-80C5-6BC98549273D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73814" y="1131570"/>
            <a:ext cx="6686549" cy="1697086"/>
          </a:xfrm>
        </p:spPr>
        <p:txBody>
          <a:bodyPr>
            <a:normAutofit/>
          </a:bodyPr>
          <a:lstStyle/>
          <a:p>
            <a:pPr algn="ctr"/>
            <a:r>
              <a:rPr lang="sl-SI" sz="4500" b="1" dirty="0">
                <a:solidFill>
                  <a:srgbClr val="FF0000"/>
                </a:solidFill>
              </a:rPr>
              <a:t>DIHALA</a:t>
            </a:r>
            <a:endParaRPr lang="sl-SI" sz="4500" b="1" dirty="0">
              <a:solidFill>
                <a:srgbClr val="FF00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030" name="Picture 6" descr="Rezultat iskanja slik za šk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432" y="3590163"/>
            <a:ext cx="3328790" cy="199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zultat iskanja slik za pljuč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556" y="3226761"/>
            <a:ext cx="3236062" cy="242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zultat iskanja slik za trahej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526" y="1248515"/>
            <a:ext cx="4257675" cy="219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zultat iskanja slik za kolobarnik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44" y="1150013"/>
            <a:ext cx="2496542" cy="166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564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FF0000"/>
                </a:solidFill>
              </a:rPr>
              <a:t>KRITERIJI USPEŠNOSTI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l-SI" dirty="0" smtClean="0">
                <a:solidFill>
                  <a:srgbClr val="FF0000"/>
                </a:solidFill>
              </a:rPr>
              <a:t>Poznaš podrobno zgradbo dihal pri človeku</a:t>
            </a:r>
          </a:p>
          <a:p>
            <a:r>
              <a:rPr lang="sl-SI" dirty="0" smtClean="0">
                <a:solidFill>
                  <a:srgbClr val="FF0000"/>
                </a:solidFill>
              </a:rPr>
              <a:t>Opišeš pot zraka pri vdihu in izdihu</a:t>
            </a:r>
          </a:p>
          <a:p>
            <a:r>
              <a:rPr lang="sl-SI" dirty="0" smtClean="0">
                <a:solidFill>
                  <a:srgbClr val="FF0000"/>
                </a:solidFill>
              </a:rPr>
              <a:t>Razlikuješ med trebušnim in prsnim dihanjem</a:t>
            </a:r>
          </a:p>
          <a:p>
            <a:endParaRPr lang="sl-SI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l-SI" b="1" dirty="0" smtClean="0">
                <a:solidFill>
                  <a:srgbClr val="7030A0"/>
                </a:solidFill>
              </a:rPr>
              <a:t>PONOVITEV ZA NAZAJ:</a:t>
            </a:r>
          </a:p>
          <a:p>
            <a:r>
              <a:rPr lang="sl-SI" dirty="0" smtClean="0"/>
              <a:t>Razumeš</a:t>
            </a:r>
            <a:r>
              <a:rPr lang="sl-SI" dirty="0"/>
              <a:t>, da izmenjava plinov pri živalih poteka preko različnih dihalnih površin (koža, škrge, pljuča, vzdušnice)</a:t>
            </a:r>
          </a:p>
          <a:p>
            <a:r>
              <a:rPr lang="sl-SI" dirty="0"/>
              <a:t>Razumeš, da enoceličarji izmenjujejo snovi z okoljem skozi celično </a:t>
            </a:r>
            <a:r>
              <a:rPr lang="sl-SI" dirty="0" err="1"/>
              <a:t>membranoali</a:t>
            </a:r>
            <a:r>
              <a:rPr lang="sl-SI" dirty="0"/>
              <a:t> skozi celotno telesno površino, večje živali pa imajo zato razvite transportne sisteme</a:t>
            </a:r>
            <a:r>
              <a:rPr lang="sl-SI" dirty="0" smtClean="0"/>
              <a:t>.</a:t>
            </a:r>
          </a:p>
          <a:p>
            <a:pPr marL="0" indent="0">
              <a:buNone/>
            </a:pPr>
            <a:r>
              <a:rPr lang="sl-SI" b="1" dirty="0" smtClean="0">
                <a:solidFill>
                  <a:srgbClr val="7030A0"/>
                </a:solidFill>
              </a:rPr>
              <a:t>MEDPREDMETNO:</a:t>
            </a:r>
            <a:endParaRPr lang="sl-SI" b="1" dirty="0">
              <a:solidFill>
                <a:srgbClr val="7030A0"/>
              </a:solidFill>
            </a:endParaRPr>
          </a:p>
          <a:p>
            <a:r>
              <a:rPr lang="sl-SI" dirty="0"/>
              <a:t>Primerjaš izmenjavo plinov s celičnim </a:t>
            </a:r>
            <a:r>
              <a:rPr lang="sl-SI" dirty="0" smtClean="0"/>
              <a:t>dihanjem.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37568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Izmenjava dihalnih plinov pri živalih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l-SI" b="1" dirty="0"/>
              <a:t>Enoceličarji, preprosti nečlenarji </a:t>
            </a:r>
            <a:r>
              <a:rPr lang="sl-SI" dirty="0"/>
              <a:t> – difuzija preko membrane ( telesne površine)</a:t>
            </a:r>
          </a:p>
          <a:p>
            <a:r>
              <a:rPr lang="sl-SI" b="1" dirty="0"/>
              <a:t>Dihalna površina </a:t>
            </a:r>
            <a:r>
              <a:rPr lang="sl-SI" dirty="0"/>
              <a:t>- tanka, vlažna ; ugodno razmerje P/V – ploščati organizmi, povečana </a:t>
            </a:r>
            <a:r>
              <a:rPr lang="sl-SI" dirty="0" smtClean="0"/>
              <a:t>površina</a:t>
            </a:r>
            <a:r>
              <a:rPr lang="sl-SI" dirty="0"/>
              <a:t> </a:t>
            </a:r>
            <a:r>
              <a:rPr lang="sl-SI" dirty="0" smtClean="0"/>
              <a:t>(TRAKULJE, VRTINČARJI)</a:t>
            </a:r>
            <a:endParaRPr lang="sl-SI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643050"/>
            <a:ext cx="157163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3286124"/>
            <a:ext cx="2137166" cy="158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571876"/>
            <a:ext cx="1478767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Izmenjava plinov pri živalih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l-SI" b="1" dirty="0"/>
              <a:t>Kolobarniki</a:t>
            </a:r>
            <a:r>
              <a:rPr lang="sl-SI" dirty="0"/>
              <a:t> – difuzija preko kože; škrge – zunanji izvihki kože na parapodijih mnogoščetincev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4357694"/>
            <a:ext cx="2895592" cy="2069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857488" y="4143380"/>
            <a:ext cx="2166942" cy="2166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1500174"/>
            <a:ext cx="2150441" cy="256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 rot="16200000" flipH="1">
            <a:off x="2571736" y="3000372"/>
            <a:ext cx="1643074" cy="135732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Izmenjava plinov pri vodnih živalih</a:t>
            </a:r>
          </a:p>
        </p:txBody>
      </p:sp>
      <p:sp>
        <p:nvSpPr>
          <p:cNvPr id="11" name="Ograda vsebine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l-SI" b="1" dirty="0">
                <a:solidFill>
                  <a:srgbClr val="FF0000"/>
                </a:solidFill>
              </a:rPr>
              <a:t>Zunanje, notranje škrge</a:t>
            </a:r>
          </a:p>
          <a:p>
            <a:r>
              <a:rPr lang="sl-SI" dirty="0"/>
              <a:t>Difuzija kisika iz vode     ( 7 % kisika )</a:t>
            </a:r>
          </a:p>
          <a:p>
            <a:r>
              <a:rPr lang="sl-SI" dirty="0"/>
              <a:t>Povečane površine navzven , tanka pokožnica</a:t>
            </a:r>
          </a:p>
        </p:txBody>
      </p:sp>
      <p:pic>
        <p:nvPicPr>
          <p:cNvPr id="1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6068" r="1227" b="47674"/>
          <a:stretch>
            <a:fillRect/>
          </a:stretch>
        </p:blipFill>
        <p:spPr bwMode="auto">
          <a:xfrm>
            <a:off x="500034" y="1785926"/>
            <a:ext cx="4038600" cy="1633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 b="49324"/>
          <a:stretch>
            <a:fillRect/>
          </a:stretch>
        </p:blipFill>
        <p:spPr bwMode="auto">
          <a:xfrm>
            <a:off x="857224" y="4214818"/>
            <a:ext cx="367665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Izmenjava plinov pri kopenskih živalih</a:t>
            </a:r>
          </a:p>
        </p:txBody>
      </p:sp>
      <p:sp>
        <p:nvSpPr>
          <p:cNvPr id="7" name="Ograda vsebine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l-SI" dirty="0" err="1"/>
              <a:t>Vgreznjene</a:t>
            </a:r>
            <a:r>
              <a:rPr lang="sl-SI" dirty="0"/>
              <a:t> dihalne površine – zaščita pred izsušitvijo</a:t>
            </a:r>
          </a:p>
          <a:p>
            <a:r>
              <a:rPr lang="sl-SI" dirty="0"/>
              <a:t>Difuzija kisika iz zraka ( 21 % Kisika)</a:t>
            </a:r>
          </a:p>
          <a:p>
            <a:r>
              <a:rPr lang="sl-SI" dirty="0"/>
              <a:t>Pljuča pri vretenčarjih, vzdušnice – traheje pri členonožcih</a:t>
            </a:r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50388" r="-447"/>
          <a:stretch>
            <a:fillRect/>
          </a:stretch>
        </p:blipFill>
        <p:spPr bwMode="auto">
          <a:xfrm>
            <a:off x="214282" y="1285860"/>
            <a:ext cx="4038600" cy="172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 t="48649"/>
          <a:stretch>
            <a:fillRect/>
          </a:stretch>
        </p:blipFill>
        <p:spPr bwMode="auto">
          <a:xfrm>
            <a:off x="285720" y="3786190"/>
            <a:ext cx="3821783" cy="188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sl-SI" sz="3600" dirty="0"/>
              <a:t>Dihala pri členonožcih:  vzdušnice - traheje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038600" cy="4525963"/>
          </a:xfrm>
        </p:spPr>
        <p:txBody>
          <a:bodyPr>
            <a:normAutofit fontScale="85000" lnSpcReduction="20000"/>
          </a:bodyPr>
          <a:lstStyle/>
          <a:p>
            <a:r>
              <a:rPr lang="sl-SI" dirty="0"/>
              <a:t>Sistem drobnih cevk, vrečk, razvejan po vsem telesu</a:t>
            </a:r>
          </a:p>
          <a:p>
            <a:r>
              <a:rPr lang="sl-SI" dirty="0"/>
              <a:t>Cevke se pričnejo  z dihalnimi  odprtinami  na zadku</a:t>
            </a:r>
          </a:p>
          <a:p>
            <a:r>
              <a:rPr lang="sl-SI" dirty="0"/>
              <a:t>Zaključijo se ob celicah z vlažno površino –povrhnjico, ki je v stiku z membrano celic</a:t>
            </a:r>
          </a:p>
          <a:p>
            <a:r>
              <a:rPr lang="sl-SI" dirty="0"/>
              <a:t>Prenos plinov z difuzijo,  brez krvožilja</a:t>
            </a:r>
          </a:p>
          <a:p>
            <a:pPr>
              <a:buNone/>
            </a:pPr>
            <a:endParaRPr lang="sl-SI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357298"/>
            <a:ext cx="3786214" cy="1943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4" name="Picture 4" descr="http://www.cabrillo.edu/%7Ejcarothers/lab/notes/arthropods/VISUALS/images/MainFrame_clip_image002.png"/>
          <p:cNvPicPr>
            <a:picLocks noChangeAspect="1" noChangeArrowheads="1"/>
          </p:cNvPicPr>
          <p:nvPr/>
        </p:nvPicPr>
        <p:blipFill>
          <a:blip r:embed="rId3" cstate="print"/>
          <a:srcRect b="10714"/>
          <a:stretch>
            <a:fillRect/>
          </a:stretch>
        </p:blipFill>
        <p:spPr bwMode="auto">
          <a:xfrm>
            <a:off x="4357686" y="3714752"/>
            <a:ext cx="4308261" cy="178595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643438" y="5643578"/>
            <a:ext cx="4500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Predalaste in cevaste vzdušnice </a:t>
            </a:r>
          </a:p>
          <a:p>
            <a:r>
              <a:rPr lang="sl-SI" sz="2400" dirty="0"/>
              <a:t>pri pajkovcih</a:t>
            </a:r>
          </a:p>
        </p:txBody>
      </p:sp>
      <p:cxnSp>
        <p:nvCxnSpPr>
          <p:cNvPr id="20" name="Straight Connector 19"/>
          <p:cNvCxnSpPr/>
          <p:nvPr/>
        </p:nvCxnSpPr>
        <p:spPr>
          <a:xfrm rot="10800000" flipV="1">
            <a:off x="5500694" y="5357826"/>
            <a:ext cx="1357322" cy="3571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 flipV="1">
            <a:off x="7000892" y="5500702"/>
            <a:ext cx="785818" cy="2857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Dihala pri vodnih vretenčarjih - škrge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l-SI" dirty="0"/>
              <a:t>Povečana  in spremenjena površina prednjega dela </a:t>
            </a:r>
            <a:r>
              <a:rPr lang="sl-SI" dirty="0" err="1" smtClean="0"/>
              <a:t>črevesJa</a:t>
            </a:r>
            <a:endParaRPr lang="sl-SI" dirty="0"/>
          </a:p>
          <a:p>
            <a:r>
              <a:rPr lang="sl-SI" dirty="0"/>
              <a:t>Sluznica v obliki škržnih lističev , nameščenih na škržnih lokih </a:t>
            </a:r>
          </a:p>
          <a:p>
            <a:r>
              <a:rPr lang="sl-SI" dirty="0"/>
              <a:t>Med lističi tok vode – protitočni sistem </a:t>
            </a: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000240"/>
            <a:ext cx="4038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Primerjava protitočnega in </a:t>
            </a:r>
            <a:r>
              <a:rPr lang="sl-SI" dirty="0" err="1"/>
              <a:t>vzporednotočnega</a:t>
            </a:r>
            <a:r>
              <a:rPr lang="sl-SI" dirty="0"/>
              <a:t> sistema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l-SI" dirty="0"/>
              <a:t>Koncentracija kisika v vodnem toku upada, v </a:t>
            </a:r>
            <a:r>
              <a:rPr lang="sl-SI" dirty="0" err="1"/>
              <a:t>nasprotitoku</a:t>
            </a:r>
            <a:r>
              <a:rPr lang="sl-SI" dirty="0"/>
              <a:t> krvi tudi  - razlike v </a:t>
            </a:r>
            <a:r>
              <a:rPr lang="sl-SI" dirty="0" err="1"/>
              <a:t>konc</a:t>
            </a:r>
            <a:r>
              <a:rPr lang="sl-SI" dirty="0"/>
              <a:t>. ves čas omogočajo difuzijo</a:t>
            </a:r>
          </a:p>
          <a:p>
            <a:r>
              <a:rPr lang="sl-SI" dirty="0"/>
              <a:t>Konc. kisika v vodnem toku upada, v vzporednem toku krvi pa narašča – difuzija mogoča le do izenačitve</a:t>
            </a:r>
          </a:p>
          <a:p>
            <a:endParaRPr lang="sl-SI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r="48523"/>
          <a:stretch>
            <a:fillRect/>
          </a:stretch>
        </p:blipFill>
        <p:spPr bwMode="auto">
          <a:xfrm>
            <a:off x="571472" y="1714488"/>
            <a:ext cx="2761118" cy="2582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51477" b="20441"/>
          <a:stretch>
            <a:fillRect/>
          </a:stretch>
        </p:blipFill>
        <p:spPr bwMode="auto">
          <a:xfrm>
            <a:off x="571472" y="4500570"/>
            <a:ext cx="271460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Škrge pri kostnicah in hrustančnicah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785926"/>
            <a:ext cx="2857520" cy="2947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t="11977"/>
          <a:stretch>
            <a:fillRect/>
          </a:stretch>
        </p:blipFill>
        <p:spPr bwMode="auto">
          <a:xfrm>
            <a:off x="4714876" y="1714488"/>
            <a:ext cx="4285856" cy="2625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PoljeZBesedilom 9"/>
          <p:cNvSpPr txBox="1"/>
          <p:nvPr/>
        </p:nvSpPr>
        <p:spPr>
          <a:xfrm>
            <a:off x="4500562" y="4929198"/>
            <a:ext cx="45005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Škržne reže ločene, prva reža  – štrčnica, vanjo doteka voda med plavanjem, odteka skozi reže – neprestano gibanje organizma </a:t>
            </a:r>
          </a:p>
        </p:txBody>
      </p:sp>
      <p:sp>
        <p:nvSpPr>
          <p:cNvPr id="11" name="PoljeZBesedilom 10"/>
          <p:cNvSpPr txBox="1"/>
          <p:nvPr/>
        </p:nvSpPr>
        <p:spPr>
          <a:xfrm>
            <a:off x="571472" y="5000636"/>
            <a:ext cx="38576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Škrge pokriva škržni poklopec, voda vstopa z odpiranjem gobca in odteka z dviganjem poklopca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Dihala pri kopenskih vretenčarjih</a:t>
            </a:r>
          </a:p>
        </p:txBody>
      </p:sp>
      <p:sp>
        <p:nvSpPr>
          <p:cNvPr id="9" name="Ograda besedila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DVOŽIVKE</a:t>
            </a:r>
          </a:p>
        </p:txBody>
      </p:sp>
      <p:sp>
        <p:nvSpPr>
          <p:cNvPr id="10" name="Ograda vsebine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l-SI" dirty="0"/>
              <a:t>Ličinke in nekateri odrasli – zunanje škrge</a:t>
            </a:r>
          </a:p>
          <a:p>
            <a:r>
              <a:rPr lang="sl-SI" dirty="0"/>
              <a:t>Odrasle živali – še malo predeljena pljuča, izmenjava plinov skozi kožo</a:t>
            </a:r>
          </a:p>
          <a:p>
            <a:endParaRPr lang="sl-SI" dirty="0"/>
          </a:p>
        </p:txBody>
      </p:sp>
      <p:sp>
        <p:nvSpPr>
          <p:cNvPr id="11" name="Ograda besedila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l-SI" dirty="0"/>
              <a:t>PLAZILCI</a:t>
            </a:r>
          </a:p>
        </p:txBody>
      </p:sp>
      <p:sp>
        <p:nvSpPr>
          <p:cNvPr id="12" name="Ograda vsebine 11"/>
          <p:cNvSpPr>
            <a:spLocks noGrp="1"/>
          </p:cNvSpPr>
          <p:nvPr>
            <p:ph sz="quarter" idx="4"/>
          </p:nvPr>
        </p:nvSpPr>
        <p:spPr>
          <a:xfrm>
            <a:off x="4645025" y="1643050"/>
            <a:ext cx="4041775" cy="4483113"/>
          </a:xfrm>
        </p:spPr>
        <p:txBody>
          <a:bodyPr/>
          <a:lstStyle/>
          <a:p>
            <a:endParaRPr lang="sl-SI" dirty="0"/>
          </a:p>
          <a:p>
            <a:r>
              <a:rPr lang="sl-SI" dirty="0"/>
              <a:t>Močnejša predeljenost pljuč, povečana površina</a:t>
            </a:r>
          </a:p>
          <a:p>
            <a:pPr>
              <a:buNone/>
            </a:pPr>
            <a:r>
              <a:rPr lang="sl-SI" b="1" dirty="0"/>
              <a:t>PTIČI </a:t>
            </a:r>
          </a:p>
          <a:p>
            <a:r>
              <a:rPr lang="sl-SI" dirty="0"/>
              <a:t>Cevkasta pljuča in zračne vreče</a:t>
            </a:r>
          </a:p>
          <a:p>
            <a:pPr>
              <a:buNone/>
            </a:pPr>
            <a:r>
              <a:rPr lang="sl-SI" b="1" dirty="0"/>
              <a:t>SESALCI</a:t>
            </a:r>
          </a:p>
          <a:p>
            <a:r>
              <a:rPr lang="sl-SI" dirty="0" err="1"/>
              <a:t>Alveolarna</a:t>
            </a:r>
            <a:r>
              <a:rPr lang="sl-SI" dirty="0"/>
              <a:t> pljuča, velika površina, velikost pljuč odvisna od velikosti živali</a:t>
            </a:r>
          </a:p>
          <a:p>
            <a:pPr>
              <a:buNone/>
            </a:pPr>
            <a:endParaRPr lang="sl-SI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429132"/>
            <a:ext cx="1928816" cy="189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 l="6842" t="22455" r="11050"/>
          <a:stretch>
            <a:fillRect/>
          </a:stretch>
        </p:blipFill>
        <p:spPr bwMode="auto">
          <a:xfrm>
            <a:off x="2714612" y="4643446"/>
            <a:ext cx="1553984" cy="1435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Izmenjava </a:t>
            </a:r>
            <a:r>
              <a:rPr lang="sl-SI" dirty="0" smtClean="0"/>
              <a:t>plinov # </a:t>
            </a:r>
            <a:r>
              <a:rPr lang="sl-SI" dirty="0"/>
              <a:t>celično </a:t>
            </a:r>
            <a:r>
              <a:rPr lang="sl-SI" dirty="0" smtClean="0"/>
              <a:t>dihanje </a:t>
            </a:r>
            <a:endParaRPr lang="sl-SI" dirty="0"/>
          </a:p>
        </p:txBody>
      </p:sp>
      <p:sp>
        <p:nvSpPr>
          <p:cNvPr id="3075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sl-SI" b="1" dirty="0">
                <a:solidFill>
                  <a:srgbClr val="FF0000"/>
                </a:solidFill>
              </a:rPr>
              <a:t>Zunanje dihanje </a:t>
            </a:r>
            <a:r>
              <a:rPr lang="sl-SI" dirty="0"/>
              <a:t>– izmenjava plinov med zunanjostjo in  notranjostjo organizmov – poteka v </a:t>
            </a:r>
            <a:r>
              <a:rPr lang="sl-SI" dirty="0" smtClean="0"/>
              <a:t>pljučih preko kapilar v </a:t>
            </a:r>
            <a:r>
              <a:rPr lang="sl-SI" b="1" dirty="0" smtClean="0"/>
              <a:t>PLJUČNIH MEŠIČKIH</a:t>
            </a:r>
            <a:r>
              <a:rPr lang="sl-SI" dirty="0" smtClean="0"/>
              <a:t>, škrgah, vzdušnicah…</a:t>
            </a:r>
            <a:endParaRPr lang="sl-SI" dirty="0"/>
          </a:p>
          <a:p>
            <a:pPr eaLnBrk="1" hangingPunct="1"/>
            <a:r>
              <a:rPr lang="sl-SI" dirty="0"/>
              <a:t>Prenos kisika do  celic preko krvi</a:t>
            </a:r>
          </a:p>
          <a:p>
            <a:pPr eaLnBrk="1" hangingPunct="1"/>
            <a:r>
              <a:rPr lang="sl-SI" dirty="0"/>
              <a:t>Vstop kisika v celice – </a:t>
            </a:r>
            <a:r>
              <a:rPr lang="sl-SI" b="1" dirty="0" smtClean="0"/>
              <a:t>difuzija KAJ JE TO???</a:t>
            </a:r>
            <a:endParaRPr lang="sl-SI" b="1" dirty="0"/>
          </a:p>
          <a:p>
            <a:r>
              <a:rPr lang="sl-SI" b="1" dirty="0">
                <a:solidFill>
                  <a:srgbClr val="FF0000"/>
                </a:solidFill>
              </a:rPr>
              <a:t>Celično dihanje</a:t>
            </a:r>
            <a:r>
              <a:rPr lang="sl-SI" dirty="0"/>
              <a:t>: </a:t>
            </a:r>
            <a:r>
              <a:rPr lang="sl-SI" dirty="0" smtClean="0"/>
              <a:t>V </a:t>
            </a:r>
            <a:r>
              <a:rPr lang="sl-SI" dirty="0" err="1" smtClean="0"/>
              <a:t>MITOHONDRIJIh</a:t>
            </a:r>
            <a:r>
              <a:rPr lang="sl-SI" dirty="0" smtClean="0"/>
              <a:t> </a:t>
            </a:r>
            <a:r>
              <a:rPr lang="sl-SI" dirty="0" smtClean="0"/>
              <a:t>poteka </a:t>
            </a:r>
            <a:r>
              <a:rPr lang="sl-SI" dirty="0" smtClean="0"/>
              <a:t>oksidacija </a:t>
            </a:r>
            <a:r>
              <a:rPr lang="sl-SI" dirty="0"/>
              <a:t>hranilnih molekul  s kisikom, sproščanje energije za celično </a:t>
            </a:r>
            <a:r>
              <a:rPr lang="sl-SI" dirty="0" smtClean="0"/>
              <a:t>delo :    </a:t>
            </a:r>
          </a:p>
          <a:p>
            <a:pPr marL="0" indent="0">
              <a:buNone/>
            </a:pPr>
            <a:r>
              <a:rPr lang="sl-SI" dirty="0" smtClean="0"/>
              <a:t>C6H1206	+	6O2			6CO2    +</a:t>
            </a:r>
            <a:r>
              <a:rPr lang="sl-SI" dirty="0"/>
              <a:t> </a:t>
            </a:r>
            <a:r>
              <a:rPr lang="sl-SI" dirty="0" smtClean="0"/>
              <a:t>  </a:t>
            </a:r>
            <a:r>
              <a:rPr lang="sl-SI" dirty="0" smtClean="0"/>
              <a:t>6H2O</a:t>
            </a:r>
            <a:endParaRPr lang="sl-SI" dirty="0"/>
          </a:p>
          <a:p>
            <a:pPr eaLnBrk="1" hangingPunct="1"/>
            <a:endParaRPr lang="sl-SI" dirty="0"/>
          </a:p>
          <a:p>
            <a:pPr eaLnBrk="1" hangingPunct="1"/>
            <a:endParaRPr lang="sl-SI" dirty="0"/>
          </a:p>
        </p:txBody>
      </p:sp>
      <p:cxnSp>
        <p:nvCxnSpPr>
          <p:cNvPr id="3" name="Raven puščični povezovalnik 2"/>
          <p:cNvCxnSpPr/>
          <p:nvPr/>
        </p:nvCxnSpPr>
        <p:spPr>
          <a:xfrm>
            <a:off x="4355976" y="5517232"/>
            <a:ext cx="11521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vretencarska dihala"/>
          <p:cNvPicPr>
            <a:picLocks noChangeAspect="1" noChangeArrowheads="1"/>
          </p:cNvPicPr>
          <p:nvPr/>
        </p:nvPicPr>
        <p:blipFill>
          <a:blip r:embed="rId2" cstate="print"/>
          <a:srcRect b="55777"/>
          <a:stretch>
            <a:fillRect/>
          </a:stretch>
        </p:blipFill>
        <p:spPr bwMode="auto">
          <a:xfrm>
            <a:off x="214282" y="1357298"/>
            <a:ext cx="511333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vretencarska dihala"/>
          <p:cNvPicPr>
            <a:picLocks noChangeAspect="1" noChangeArrowheads="1"/>
          </p:cNvPicPr>
          <p:nvPr/>
        </p:nvPicPr>
        <p:blipFill>
          <a:blip r:embed="rId2" cstate="print"/>
          <a:srcRect t="44223" b="17529"/>
          <a:stretch>
            <a:fillRect/>
          </a:stretch>
        </p:blipFill>
        <p:spPr bwMode="auto">
          <a:xfrm>
            <a:off x="3643306" y="4143380"/>
            <a:ext cx="511333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Pljuča pri dvoživkah, plazilcih, ptičih in sesalcih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sl-SI" dirty="0"/>
              <a:t>Dihala  pri ptičih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4294967295"/>
          </p:nvPr>
        </p:nvSpPr>
        <p:spPr>
          <a:xfrm>
            <a:off x="4500562" y="1600200"/>
            <a:ext cx="4643438" cy="4525963"/>
          </a:xfrm>
        </p:spPr>
        <p:txBody>
          <a:bodyPr>
            <a:normAutofit lnSpcReduction="10000"/>
          </a:bodyPr>
          <a:lstStyle/>
          <a:p>
            <a:r>
              <a:rPr lang="sl-SI" dirty="0"/>
              <a:t>Pljuča in zračne vreče         ( začasno shranjevanje zraka )</a:t>
            </a:r>
          </a:p>
          <a:p>
            <a:r>
              <a:rPr lang="sl-SI" dirty="0"/>
              <a:t>Pljuča iz drobnih dihalnih cevk,  protitočni sistem toka zraka in krvi </a:t>
            </a:r>
          </a:p>
          <a:p>
            <a:r>
              <a:rPr lang="sl-SI" dirty="0"/>
              <a:t>Enosmerni pretok zraka, vdihani in izdihani zrak se ne mešata</a:t>
            </a:r>
          </a:p>
          <a:p>
            <a:endParaRPr lang="sl-SI" dirty="0"/>
          </a:p>
          <a:p>
            <a:endParaRPr lang="sl-SI" dirty="0"/>
          </a:p>
        </p:txBody>
      </p:sp>
      <p:pic>
        <p:nvPicPr>
          <p:cNvPr id="10242" name="Picture 2" descr="http://scienceblogs.com/gregladen/wp-content/blogs.dir/472/files/2012/04/i-f9b7748103390a9ad35860792cdfea7d-bird_respiratory_syst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714356"/>
            <a:ext cx="3833806" cy="3082381"/>
          </a:xfrm>
          <a:prstGeom prst="rect">
            <a:avLst/>
          </a:prstGeom>
          <a:noFill/>
        </p:spPr>
      </p:pic>
      <p:pic>
        <p:nvPicPr>
          <p:cNvPr id="9" name="Picture 8" descr="http://science.kennesaw.edu/%7Ejdirnber/Bio2108/Lecture/LecPhysio/42-25-BirdRespiratorySys-CL.jpg"/>
          <p:cNvPicPr>
            <a:picLocks noChangeAspect="1" noChangeArrowheads="1"/>
          </p:cNvPicPr>
          <p:nvPr/>
        </p:nvPicPr>
        <p:blipFill>
          <a:blip r:embed="rId3" cstate="print"/>
          <a:srcRect l="73567" t="28846" b="15384"/>
          <a:stretch>
            <a:fillRect/>
          </a:stretch>
        </p:blipFill>
        <p:spPr bwMode="auto">
          <a:xfrm>
            <a:off x="1428728" y="4143380"/>
            <a:ext cx="1976399" cy="2071702"/>
          </a:xfrm>
          <a:prstGeom prst="rect">
            <a:avLst/>
          </a:prstGeom>
          <a:noFill/>
        </p:spPr>
      </p:pic>
      <p:cxnSp>
        <p:nvCxnSpPr>
          <p:cNvPr id="11" name="Straight Arrow Connector 10"/>
          <p:cNvCxnSpPr/>
          <p:nvPr/>
        </p:nvCxnSpPr>
        <p:spPr>
          <a:xfrm flipV="1">
            <a:off x="2857488" y="3786190"/>
            <a:ext cx="2000264" cy="10001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sl-SI" dirty="0"/>
              <a:t>Dihanje pri ptičih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429124" y="273050"/>
            <a:ext cx="4500594" cy="585311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sl-SI" dirty="0"/>
              <a:t>Dihanje pri ptičih </a:t>
            </a:r>
          </a:p>
          <a:p>
            <a:pPr>
              <a:buNone/>
            </a:pPr>
            <a:r>
              <a:rPr lang="sl-SI" dirty="0"/>
              <a:t>Vdih: </a:t>
            </a:r>
          </a:p>
          <a:p>
            <a:r>
              <a:rPr lang="sl-SI" dirty="0"/>
              <a:t>Svež zrak iz sapnika v zadnje vreče,</a:t>
            </a:r>
          </a:p>
          <a:p>
            <a:r>
              <a:rPr lang="sl-SI" dirty="0"/>
              <a:t>Izrabljen zrak  iz pljuč v sprednje vreče </a:t>
            </a:r>
          </a:p>
          <a:p>
            <a:endParaRPr lang="sl-SI" dirty="0"/>
          </a:p>
          <a:p>
            <a:pPr>
              <a:buNone/>
            </a:pPr>
            <a:r>
              <a:rPr lang="sl-SI" dirty="0"/>
              <a:t>Izdih: </a:t>
            </a:r>
          </a:p>
          <a:p>
            <a:r>
              <a:rPr lang="sl-SI" dirty="0"/>
              <a:t>Svež zrak iz zadnjih vreč v pljuča ( izmenjava plinov preko sten cevčic ), </a:t>
            </a:r>
          </a:p>
          <a:p>
            <a:r>
              <a:rPr lang="sl-SI" dirty="0"/>
              <a:t>Izrabljen zrak iz sprednjih vreč v sapnik in ven iz telesa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7106" name="Picture 2" descr="http://science.kennesaw.edu/%7Ejdirnber/Bio2108/Lecture/LecPhysio/42-25-BirdRespiratorySys-CL.jpg"/>
          <p:cNvPicPr>
            <a:picLocks noChangeAspect="1" noChangeArrowheads="1"/>
          </p:cNvPicPr>
          <p:nvPr/>
        </p:nvPicPr>
        <p:blipFill>
          <a:blip r:embed="rId2" cstate="print"/>
          <a:srcRect r="45541"/>
          <a:stretch>
            <a:fillRect/>
          </a:stretch>
        </p:blipFill>
        <p:spPr bwMode="auto">
          <a:xfrm>
            <a:off x="714348" y="214290"/>
            <a:ext cx="3429024" cy="3128212"/>
          </a:xfrm>
          <a:prstGeom prst="rect">
            <a:avLst/>
          </a:prstGeom>
          <a:noFill/>
        </p:spPr>
      </p:pic>
      <p:pic>
        <p:nvPicPr>
          <p:cNvPr id="7" name="Picture 2" descr="http://science.kennesaw.edu/%7Ejdirnber/Bio2108/Lecture/LecPhysio/42-25-BirdRespiratorySys-CL.jpg"/>
          <p:cNvPicPr>
            <a:picLocks noChangeAspect="1" noChangeArrowheads="1"/>
          </p:cNvPicPr>
          <p:nvPr/>
        </p:nvPicPr>
        <p:blipFill>
          <a:blip r:embed="rId2" cstate="print"/>
          <a:srcRect l="49682" t="1923" r="2547"/>
          <a:stretch>
            <a:fillRect/>
          </a:stretch>
        </p:blipFill>
        <p:spPr bwMode="auto">
          <a:xfrm>
            <a:off x="1000100" y="3571876"/>
            <a:ext cx="3221711" cy="3286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VPRAŠANJA ZA UTRJEVANJE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l-SI" dirty="0"/>
              <a:t>Kakšna je naloga dihal pri organizmih</a:t>
            </a:r>
            <a:r>
              <a:rPr lang="sl-SI" dirty="0" smtClean="0"/>
              <a:t>?</a:t>
            </a:r>
          </a:p>
          <a:p>
            <a:r>
              <a:rPr lang="sl-SI" dirty="0" smtClean="0"/>
              <a:t>Kaj je difuzija?</a:t>
            </a:r>
            <a:endParaRPr lang="sl-SI" dirty="0"/>
          </a:p>
          <a:p>
            <a:endParaRPr lang="sl-SI" dirty="0"/>
          </a:p>
          <a:p>
            <a:r>
              <a:rPr lang="sl-SI" dirty="0"/>
              <a:t>Opiši zgradbo dihal pri ljudeh</a:t>
            </a:r>
            <a:r>
              <a:rPr lang="sl-SI" dirty="0" smtClean="0"/>
              <a:t>.</a:t>
            </a:r>
          </a:p>
          <a:p>
            <a:r>
              <a:rPr lang="sl-SI" dirty="0" smtClean="0"/>
              <a:t>Kaj se dogaja s prsnim košem in trebušno prepono pri vdihu in izdihu?</a:t>
            </a:r>
            <a:endParaRPr lang="sl-SI" dirty="0"/>
          </a:p>
          <a:p>
            <a:endParaRPr lang="sl-SI" dirty="0"/>
          </a:p>
          <a:p>
            <a:r>
              <a:rPr lang="sl-SI" dirty="0"/>
              <a:t>Opiši pot kisika iz zraka do mitohondrija.</a:t>
            </a:r>
          </a:p>
          <a:p>
            <a:endParaRPr lang="sl-SI" dirty="0"/>
          </a:p>
          <a:p>
            <a:r>
              <a:rPr lang="sl-SI" dirty="0"/>
              <a:t>Kakšne vrste dihal poznamo in za katere vrste organizmov so značilna</a:t>
            </a:r>
            <a:r>
              <a:rPr lang="sl-SI" dirty="0" smtClean="0"/>
              <a:t>?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6572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sl-SI" dirty="0"/>
              <a:t>ZGRADBA DIHAL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6747" r="7277" b="15980"/>
          <a:stretch>
            <a:fillRect/>
          </a:stretch>
        </p:blipFill>
        <p:spPr bwMode="auto">
          <a:xfrm>
            <a:off x="928662" y="1428735"/>
            <a:ext cx="5429288" cy="5000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t="16264" b="13252"/>
          <a:stretch>
            <a:fillRect/>
          </a:stretch>
        </p:blipFill>
        <p:spPr bwMode="auto">
          <a:xfrm>
            <a:off x="7000892" y="857232"/>
            <a:ext cx="1685925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/>
              <a:t>Proces dihanja: PxV = konst 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1392238"/>
            <a:ext cx="7723187" cy="546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sl-SI"/>
              <a:t>Vdih 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/>
              <a:t>Aktiven proces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/>
              <a:t>Prepona se skrči – spusti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/>
              <a:t>Medrebrne mišice se skrčijo – rebra se dvignejo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/>
              <a:t>Volumen pljuč se poveča – pritisk  v pljučih se zmanjša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/>
              <a:t>Zunanji zrak vdre v notranjost pljuč</a:t>
            </a:r>
          </a:p>
        </p:txBody>
      </p:sp>
      <p:pic>
        <p:nvPicPr>
          <p:cNvPr id="717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59435" t="18703" r="11984" b="15681"/>
          <a:stretch>
            <a:fillRect/>
          </a:stretch>
        </p:blipFill>
        <p:spPr>
          <a:xfrm>
            <a:off x="714375" y="571500"/>
            <a:ext cx="3252788" cy="5286375"/>
          </a:xfr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sl-SI"/>
              <a:t>Izdih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half"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sl-SI" dirty="0"/>
          </a:p>
        </p:txBody>
      </p:sp>
      <p:sp>
        <p:nvSpPr>
          <p:cNvPr id="6" name="Ograda vsebine 5"/>
          <p:cNvSpPr>
            <a:spLocks noGrp="1"/>
          </p:cNvSpPr>
          <p:nvPr>
            <p:ph sz="half" idx="2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/>
              <a:t>Pasiven proces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/>
              <a:t>Prepona se sprosti       (se   dvigne 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/>
              <a:t>Medrebrne mišice se sprostijo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/>
              <a:t>Pljuča se stisnejo, zračni tlak v pljučih je  večji kot v zunanjosti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dirty="0"/>
              <a:t>Zrak prehaja iz notranjosti v zunanjost</a:t>
            </a:r>
          </a:p>
        </p:txBody>
      </p: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2" cstate="print"/>
          <a:srcRect t="15559" r="75499" b="11436"/>
          <a:stretch>
            <a:fillRect/>
          </a:stretch>
        </p:blipFill>
        <p:spPr bwMode="auto">
          <a:xfrm>
            <a:off x="785813" y="642938"/>
            <a:ext cx="2566987" cy="541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sl-SI" dirty="0"/>
              <a:t>IZMENJAVA PLINOV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l-SI" dirty="0"/>
              <a:t>Vdih, difuzija  kisika v kri v pljučnih mešičkih</a:t>
            </a:r>
          </a:p>
          <a:p>
            <a:r>
              <a:rPr lang="sl-SI" dirty="0"/>
              <a:t>Prenos po krvi do celic, difuzija kisika iz kapilar v medceličnino in celice</a:t>
            </a:r>
          </a:p>
          <a:p>
            <a:r>
              <a:rPr lang="sl-SI" dirty="0"/>
              <a:t>Celično dihanje – sproščanje  CO</a:t>
            </a:r>
            <a:r>
              <a:rPr lang="sl-SI" baseline="-25000" dirty="0"/>
              <a:t>2 </a:t>
            </a:r>
            <a:r>
              <a:rPr lang="sl-SI" dirty="0"/>
              <a:t> v medceličnino in difuzija v kapilare</a:t>
            </a:r>
          </a:p>
          <a:p>
            <a:r>
              <a:rPr lang="sl-SI" dirty="0"/>
              <a:t>Prenos CO</a:t>
            </a:r>
            <a:r>
              <a:rPr lang="sl-SI" baseline="-25000" dirty="0"/>
              <a:t>2   </a:t>
            </a:r>
            <a:r>
              <a:rPr lang="sl-SI" dirty="0"/>
              <a:t> do pljuč, difuzija iz kapilar v pljučne mešičke, izdih </a:t>
            </a:r>
          </a:p>
          <a:p>
            <a:endParaRPr lang="sl-SI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285860"/>
            <a:ext cx="312972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/>
              <a:t>Pljučni mešički</a:t>
            </a:r>
          </a:p>
        </p:txBody>
      </p:sp>
      <p:pic>
        <p:nvPicPr>
          <p:cNvPr id="5123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49800" y="1714500"/>
            <a:ext cx="3827463" cy="4241800"/>
          </a:xfrm>
          <a:noFill/>
        </p:spPr>
      </p:pic>
      <p:pic>
        <p:nvPicPr>
          <p:cNvPr id="5124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8625" y="1285875"/>
            <a:ext cx="4065588" cy="2871788"/>
          </a:xfr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Prenos dihalnih plinov - kisik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33736" y="2428868"/>
            <a:ext cx="5033752" cy="3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PoljeZBesedilom 5"/>
          <p:cNvSpPr txBox="1"/>
          <p:nvPr/>
        </p:nvSpPr>
        <p:spPr>
          <a:xfrm>
            <a:off x="142844" y="1857364"/>
            <a:ext cx="9001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V pljučih – visoka koncentracija kisika – kisik se veže na hemoglobin –      HbO</a:t>
            </a:r>
            <a:r>
              <a:rPr lang="sl-SI" sz="2400" baseline="-25000" dirty="0"/>
              <a:t>2</a:t>
            </a:r>
          </a:p>
        </p:txBody>
      </p:sp>
      <p:sp>
        <p:nvSpPr>
          <p:cNvPr id="7" name="PoljeZBesedilom 6"/>
          <p:cNvSpPr txBox="1"/>
          <p:nvPr/>
        </p:nvSpPr>
        <p:spPr>
          <a:xfrm>
            <a:off x="500034" y="5857892"/>
            <a:ext cx="7858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V tkivih – visoka </a:t>
            </a:r>
            <a:r>
              <a:rPr lang="sl-SI" sz="2400" dirty="0" err="1"/>
              <a:t>konc</a:t>
            </a:r>
            <a:r>
              <a:rPr lang="sl-SI" sz="2400" dirty="0"/>
              <a:t>. CO2, kisik se sprošča s hemoglobina</a:t>
            </a:r>
          </a:p>
        </p:txBody>
      </p:sp>
      <p:sp>
        <p:nvSpPr>
          <p:cNvPr id="8" name="PoljeZBesedilom 7"/>
          <p:cNvSpPr txBox="1"/>
          <p:nvPr/>
        </p:nvSpPr>
        <p:spPr>
          <a:xfrm>
            <a:off x="7000892" y="3286124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hemoglobin</a:t>
            </a:r>
          </a:p>
        </p:txBody>
      </p:sp>
      <p:sp>
        <p:nvSpPr>
          <p:cNvPr id="9" name="PoljeZBesedilom 8"/>
          <p:cNvSpPr txBox="1"/>
          <p:nvPr/>
        </p:nvSpPr>
        <p:spPr>
          <a:xfrm>
            <a:off x="7143768" y="4643446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err="1"/>
              <a:t>oksihemoglobin</a:t>
            </a:r>
            <a:endParaRPr lang="sl-SI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142976" y="2214554"/>
            <a:ext cx="1071570" cy="57150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357290" y="5072074"/>
            <a:ext cx="1143008" cy="85725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7143768" y="4143380"/>
            <a:ext cx="1000132" cy="1588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793</Words>
  <Application>Microsoft Office PowerPoint</Application>
  <PresentationFormat>Diaprojekcija na zaslonu (4:3)</PresentationFormat>
  <Paragraphs>107</Paragraphs>
  <Slides>23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Officeova tema</vt:lpstr>
      <vt:lpstr>DIHALA</vt:lpstr>
      <vt:lpstr>Izmenjava plinov # celično dihanje </vt:lpstr>
      <vt:lpstr>ZGRADBA DIHAL</vt:lpstr>
      <vt:lpstr>Proces dihanja: PxV = konst </vt:lpstr>
      <vt:lpstr>Vdih </vt:lpstr>
      <vt:lpstr>Izdih</vt:lpstr>
      <vt:lpstr>IZMENJAVA PLINOV</vt:lpstr>
      <vt:lpstr>Pljučni mešički</vt:lpstr>
      <vt:lpstr>Prenos dihalnih plinov - kisik</vt:lpstr>
      <vt:lpstr>KRITERIJI USPEŠNOSTI</vt:lpstr>
      <vt:lpstr>Izmenjava dihalnih plinov pri živalih</vt:lpstr>
      <vt:lpstr>Izmenjava plinov pri živalih</vt:lpstr>
      <vt:lpstr>Izmenjava plinov pri vodnih živalih</vt:lpstr>
      <vt:lpstr>Izmenjava plinov pri kopenskih živalih</vt:lpstr>
      <vt:lpstr>Dihala pri členonožcih:  vzdušnice - traheje</vt:lpstr>
      <vt:lpstr>Dihala pri vodnih vretenčarjih - škrge</vt:lpstr>
      <vt:lpstr>Primerjava protitočnega in vzporednotočnega sistema</vt:lpstr>
      <vt:lpstr>Škrge pri kostnicah in hrustančnicah</vt:lpstr>
      <vt:lpstr>Dihala pri kopenskih vretenčarjih</vt:lpstr>
      <vt:lpstr>Pljuča pri dvoživkah, plazilcih, ptičih in sesalcih</vt:lpstr>
      <vt:lpstr>Dihala  pri ptičih</vt:lpstr>
      <vt:lpstr>Dihanje pri ptičih </vt:lpstr>
      <vt:lpstr>VPRAŠANJA ZA UTRJEVANJE</vt:lpstr>
    </vt:vector>
  </TitlesOfParts>
  <Company>Ministerstvo za Šolstvo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DIHALA</dc:title>
  <dc:creator>Ministerstvo za Šolstvo</dc:creator>
  <cp:lastModifiedBy>Karmen Slana</cp:lastModifiedBy>
  <cp:revision>41</cp:revision>
  <dcterms:created xsi:type="dcterms:W3CDTF">2010-02-22T20:46:05Z</dcterms:created>
  <dcterms:modified xsi:type="dcterms:W3CDTF">2020-04-15T11:08:26Z</dcterms:modified>
</cp:coreProperties>
</file>