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2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l-SI" smtClean="0"/>
              <a:t>Kliknite, da uredite slog podnaslova matrice</a:t>
            </a:r>
            <a:endParaRPr lang="en-US" dirty="0"/>
          </a:p>
        </p:txBody>
      </p:sp>
      <p:sp>
        <p:nvSpPr>
          <p:cNvPr id="4" name="Date Placeholder 3"/>
          <p:cNvSpPr>
            <a:spLocks noGrp="1"/>
          </p:cNvSpPr>
          <p:nvPr>
            <p:ph type="dt" sz="half" idx="10"/>
          </p:nvPr>
        </p:nvSpPr>
        <p:spPr/>
        <p:txBody>
          <a:bodyPr/>
          <a:lstStyle/>
          <a:p>
            <a:endParaRPr lang="sl-SI" altLang="sl-SI"/>
          </a:p>
        </p:txBody>
      </p:sp>
      <p:sp>
        <p:nvSpPr>
          <p:cNvPr id="5" name="Footer Placeholder 4"/>
          <p:cNvSpPr>
            <a:spLocks noGrp="1"/>
          </p:cNvSpPr>
          <p:nvPr>
            <p:ph type="ftr" sz="quarter" idx="11"/>
          </p:nvPr>
        </p:nvSpPr>
        <p:spPr/>
        <p:txBody>
          <a:bodyPr/>
          <a:lstStyle/>
          <a:p>
            <a:endParaRPr lang="sl-SI" altLang="sl-SI"/>
          </a:p>
        </p:txBody>
      </p:sp>
      <p:sp>
        <p:nvSpPr>
          <p:cNvPr id="6" name="Slide Number Placeholder 5"/>
          <p:cNvSpPr>
            <a:spLocks noGrp="1"/>
          </p:cNvSpPr>
          <p:nvPr>
            <p:ph type="sldNum" sz="quarter" idx="12"/>
          </p:nvPr>
        </p:nvSpPr>
        <p:spPr/>
        <p:txBody>
          <a:bodyPr/>
          <a:lstStyle/>
          <a:p>
            <a:fld id="{2EBB8CC4-6E40-4E4B-B2BE-7A00CB64D3EE}" type="slidenum">
              <a:rPr lang="sl-SI" altLang="sl-SI" smtClean="0"/>
              <a:pPr/>
              <a:t>‹#›</a:t>
            </a:fld>
            <a:endParaRPr lang="sl-SI" altLang="sl-SI"/>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4657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endParaRPr lang="sl-SI" altLang="sl-SI"/>
          </a:p>
        </p:txBody>
      </p:sp>
      <p:sp>
        <p:nvSpPr>
          <p:cNvPr id="5" name="Footer Placeholder 4"/>
          <p:cNvSpPr>
            <a:spLocks noGrp="1"/>
          </p:cNvSpPr>
          <p:nvPr>
            <p:ph type="ftr" sz="quarter" idx="11"/>
          </p:nvPr>
        </p:nvSpPr>
        <p:spPr/>
        <p:txBody>
          <a:bodyPr/>
          <a:lstStyle/>
          <a:p>
            <a:endParaRPr lang="sl-SI" altLang="sl-SI"/>
          </a:p>
        </p:txBody>
      </p:sp>
      <p:sp>
        <p:nvSpPr>
          <p:cNvPr id="6" name="Slide Number Placeholder 5"/>
          <p:cNvSpPr>
            <a:spLocks noGrp="1"/>
          </p:cNvSpPr>
          <p:nvPr>
            <p:ph type="sldNum" sz="quarter" idx="12"/>
          </p:nvPr>
        </p:nvSpPr>
        <p:spPr/>
        <p:txBody>
          <a:bodyPr/>
          <a:lstStyle/>
          <a:p>
            <a:fld id="{32097A92-710B-459F-A988-A75F925B023F}" type="slidenum">
              <a:rPr lang="sl-SI" altLang="sl-SI" smtClean="0"/>
              <a:pPr/>
              <a:t>‹#›</a:t>
            </a:fld>
            <a:endParaRPr lang="sl-SI" altLang="sl-SI"/>
          </a:p>
        </p:txBody>
      </p:sp>
    </p:spTree>
    <p:extLst>
      <p:ext uri="{BB962C8B-B14F-4D97-AF65-F5344CB8AC3E}">
        <p14:creationId xmlns:p14="http://schemas.microsoft.com/office/powerpoint/2010/main" val="1876259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sl-SI" smtClean="0"/>
              <a:t>Uredite slog naslova matrice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endParaRPr lang="sl-SI" altLang="sl-SI"/>
          </a:p>
        </p:txBody>
      </p:sp>
      <p:sp>
        <p:nvSpPr>
          <p:cNvPr id="5" name="Footer Placeholder 4"/>
          <p:cNvSpPr>
            <a:spLocks noGrp="1"/>
          </p:cNvSpPr>
          <p:nvPr>
            <p:ph type="ftr" sz="quarter" idx="11"/>
          </p:nvPr>
        </p:nvSpPr>
        <p:spPr/>
        <p:txBody>
          <a:bodyPr/>
          <a:lstStyle/>
          <a:p>
            <a:endParaRPr lang="sl-SI" altLang="sl-SI"/>
          </a:p>
        </p:txBody>
      </p:sp>
      <p:sp>
        <p:nvSpPr>
          <p:cNvPr id="6" name="Slide Number Placeholder 5"/>
          <p:cNvSpPr>
            <a:spLocks noGrp="1"/>
          </p:cNvSpPr>
          <p:nvPr>
            <p:ph type="sldNum" sz="quarter" idx="12"/>
          </p:nvPr>
        </p:nvSpPr>
        <p:spPr/>
        <p:txBody>
          <a:bodyPr/>
          <a:lstStyle/>
          <a:p>
            <a:fld id="{437995A6-EF74-4D49-AE2D-8C782F9D3250}" type="slidenum">
              <a:rPr lang="sl-SI" altLang="sl-SI" smtClean="0"/>
              <a:pPr/>
              <a:t>‹#›</a:t>
            </a:fld>
            <a:endParaRPr lang="sl-SI" altLang="sl-SI"/>
          </a:p>
        </p:txBody>
      </p:sp>
    </p:spTree>
    <p:extLst>
      <p:ext uri="{BB962C8B-B14F-4D97-AF65-F5344CB8AC3E}">
        <p14:creationId xmlns:p14="http://schemas.microsoft.com/office/powerpoint/2010/main" val="2839267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Naslov in 2 vsebini nad besedil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p:spPr>
        <p:txBody>
          <a:bodyPr/>
          <a:lstStyle/>
          <a:p>
            <a:r>
              <a:rPr lang="sl-SI" smtClean="0"/>
              <a:t>Uredite slog naslova matrice</a:t>
            </a:r>
            <a:endParaRPr lang="sl-SI"/>
          </a:p>
        </p:txBody>
      </p:sp>
      <p:sp>
        <p:nvSpPr>
          <p:cNvPr id="3" name="Označba mesta vsebine 2"/>
          <p:cNvSpPr>
            <a:spLocks noGrp="1"/>
          </p:cNvSpPr>
          <p:nvPr>
            <p:ph sz="quarter" idx="1"/>
          </p:nvPr>
        </p:nvSpPr>
        <p:spPr>
          <a:xfrm>
            <a:off x="457200" y="1600200"/>
            <a:ext cx="4038600" cy="21859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quarter" idx="2"/>
          </p:nvPr>
        </p:nvSpPr>
        <p:spPr>
          <a:xfrm>
            <a:off x="4648200" y="1600200"/>
            <a:ext cx="4038600" cy="21859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half" idx="3"/>
          </p:nvPr>
        </p:nvSpPr>
        <p:spPr>
          <a:xfrm>
            <a:off x="457200" y="3938588"/>
            <a:ext cx="8229600" cy="2187575"/>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značba mesta datuma 5"/>
          <p:cNvSpPr>
            <a:spLocks noGrp="1"/>
          </p:cNvSpPr>
          <p:nvPr>
            <p:ph type="dt" sz="half" idx="10"/>
          </p:nvPr>
        </p:nvSpPr>
        <p:spPr>
          <a:xfrm>
            <a:off x="457200" y="6245225"/>
            <a:ext cx="2133600" cy="476250"/>
          </a:xfrm>
        </p:spPr>
        <p:txBody>
          <a:bodyPr/>
          <a:lstStyle>
            <a:lvl1pPr>
              <a:defRPr/>
            </a:lvl1pPr>
          </a:lstStyle>
          <a:p>
            <a:endParaRPr lang="sl-SI" altLang="sl-SI"/>
          </a:p>
        </p:txBody>
      </p:sp>
      <p:sp>
        <p:nvSpPr>
          <p:cNvPr id="7" name="Označba mesta noge 6"/>
          <p:cNvSpPr>
            <a:spLocks noGrp="1"/>
          </p:cNvSpPr>
          <p:nvPr>
            <p:ph type="ftr" sz="quarter" idx="11"/>
          </p:nvPr>
        </p:nvSpPr>
        <p:spPr>
          <a:xfrm>
            <a:off x="3124200" y="6245225"/>
            <a:ext cx="2895600" cy="476250"/>
          </a:xfrm>
        </p:spPr>
        <p:txBody>
          <a:bodyPr/>
          <a:lstStyle>
            <a:lvl1pPr>
              <a:defRPr/>
            </a:lvl1pPr>
          </a:lstStyle>
          <a:p>
            <a:endParaRPr lang="sl-SI" altLang="sl-SI"/>
          </a:p>
        </p:txBody>
      </p:sp>
      <p:sp>
        <p:nvSpPr>
          <p:cNvPr id="8" name="Označba mesta številke diapozitiva 7"/>
          <p:cNvSpPr>
            <a:spLocks noGrp="1"/>
          </p:cNvSpPr>
          <p:nvPr>
            <p:ph type="sldNum" sz="quarter" idx="12"/>
          </p:nvPr>
        </p:nvSpPr>
        <p:spPr>
          <a:xfrm>
            <a:off x="6553200" y="6245225"/>
            <a:ext cx="2133600" cy="476250"/>
          </a:xfrm>
        </p:spPr>
        <p:txBody>
          <a:bodyPr/>
          <a:lstStyle>
            <a:lvl1pPr>
              <a:defRPr/>
            </a:lvl1pPr>
          </a:lstStyle>
          <a:p>
            <a:fld id="{578357EC-4B72-4E36-B85E-30576DC828F5}" type="slidenum">
              <a:rPr lang="sl-SI" altLang="sl-SI"/>
              <a:pPr/>
              <a:t>‹#›</a:t>
            </a:fld>
            <a:endParaRPr lang="sl-SI" altLang="sl-SI"/>
          </a:p>
        </p:txBody>
      </p:sp>
    </p:spTree>
    <p:extLst>
      <p:ext uri="{BB962C8B-B14F-4D97-AF65-F5344CB8AC3E}">
        <p14:creationId xmlns:p14="http://schemas.microsoft.com/office/powerpoint/2010/main" val="4278922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Naslov, besedilo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p:spPr>
        <p:txBody>
          <a:bodyPr/>
          <a:lstStyle/>
          <a:p>
            <a:r>
              <a:rPr lang="sl-SI" smtClean="0"/>
              <a:t>Uredite slog naslova matrice</a:t>
            </a:r>
            <a:endParaRPr lang="sl-SI"/>
          </a:p>
        </p:txBody>
      </p:sp>
      <p:sp>
        <p:nvSpPr>
          <p:cNvPr id="3" name="Označba mesta besedila 2"/>
          <p:cNvSpPr>
            <a:spLocks noGrp="1"/>
          </p:cNvSpPr>
          <p:nvPr>
            <p:ph type="body" sz="half" idx="1"/>
          </p:nvPr>
        </p:nvSpPr>
        <p:spPr>
          <a:xfrm>
            <a:off x="457200" y="1600200"/>
            <a:ext cx="4038600" cy="452596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half" idx="2"/>
          </p:nvPr>
        </p:nvSpPr>
        <p:spPr>
          <a:xfrm>
            <a:off x="4648200" y="1600200"/>
            <a:ext cx="4038600" cy="452596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a:xfrm>
            <a:off x="457200" y="6245225"/>
            <a:ext cx="2133600" cy="476250"/>
          </a:xfrm>
        </p:spPr>
        <p:txBody>
          <a:bodyPr/>
          <a:lstStyle>
            <a:lvl1pPr>
              <a:defRPr/>
            </a:lvl1pPr>
          </a:lstStyle>
          <a:p>
            <a:endParaRPr lang="sl-SI" altLang="sl-SI"/>
          </a:p>
        </p:txBody>
      </p:sp>
      <p:sp>
        <p:nvSpPr>
          <p:cNvPr id="6" name="Označba mesta noge 5"/>
          <p:cNvSpPr>
            <a:spLocks noGrp="1"/>
          </p:cNvSpPr>
          <p:nvPr>
            <p:ph type="ftr" sz="quarter" idx="11"/>
          </p:nvPr>
        </p:nvSpPr>
        <p:spPr>
          <a:xfrm>
            <a:off x="3124200" y="6245225"/>
            <a:ext cx="2895600" cy="476250"/>
          </a:xfrm>
        </p:spPr>
        <p:txBody>
          <a:bodyPr/>
          <a:lstStyle>
            <a:lvl1pPr>
              <a:defRPr/>
            </a:lvl1pPr>
          </a:lstStyle>
          <a:p>
            <a:endParaRPr lang="sl-SI" altLang="sl-SI"/>
          </a:p>
        </p:txBody>
      </p:sp>
      <p:sp>
        <p:nvSpPr>
          <p:cNvPr id="7" name="Označba mesta številke diapozitiva 6"/>
          <p:cNvSpPr>
            <a:spLocks noGrp="1"/>
          </p:cNvSpPr>
          <p:nvPr>
            <p:ph type="sldNum" sz="quarter" idx="12"/>
          </p:nvPr>
        </p:nvSpPr>
        <p:spPr>
          <a:xfrm>
            <a:off x="6553200" y="6245225"/>
            <a:ext cx="2133600" cy="476250"/>
          </a:xfrm>
        </p:spPr>
        <p:txBody>
          <a:bodyPr/>
          <a:lstStyle>
            <a:lvl1pPr>
              <a:defRPr/>
            </a:lvl1pPr>
          </a:lstStyle>
          <a:p>
            <a:fld id="{77E7C0C9-7EF6-4E9D-9DBC-078A65C155D2}" type="slidenum">
              <a:rPr lang="sl-SI" altLang="sl-SI"/>
              <a:pPr/>
              <a:t>‹#›</a:t>
            </a:fld>
            <a:endParaRPr lang="sl-SI" altLang="sl-SI"/>
          </a:p>
        </p:txBody>
      </p:sp>
    </p:spTree>
    <p:extLst>
      <p:ext uri="{BB962C8B-B14F-4D97-AF65-F5344CB8AC3E}">
        <p14:creationId xmlns:p14="http://schemas.microsoft.com/office/powerpoint/2010/main" val="34637511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cSld name="Naslov, vsebina in besedilo">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p:spPr>
        <p:txBody>
          <a:bodyPr/>
          <a:lstStyle/>
          <a:p>
            <a:r>
              <a:rPr lang="sl-SI" smtClean="0"/>
              <a:t>Uredite slog naslova matrice</a:t>
            </a:r>
            <a:endParaRPr lang="sl-SI"/>
          </a:p>
        </p:txBody>
      </p:sp>
      <p:sp>
        <p:nvSpPr>
          <p:cNvPr id="3" name="Označba mesta vsebine 2"/>
          <p:cNvSpPr>
            <a:spLocks noGrp="1"/>
          </p:cNvSpPr>
          <p:nvPr>
            <p:ph sz="half" idx="1"/>
          </p:nvPr>
        </p:nvSpPr>
        <p:spPr>
          <a:xfrm>
            <a:off x="457200" y="1600200"/>
            <a:ext cx="4038600" cy="452596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4648200" y="1600200"/>
            <a:ext cx="4038600" cy="452596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a:xfrm>
            <a:off x="457200" y="6245225"/>
            <a:ext cx="2133600" cy="476250"/>
          </a:xfrm>
        </p:spPr>
        <p:txBody>
          <a:bodyPr/>
          <a:lstStyle>
            <a:lvl1pPr>
              <a:defRPr/>
            </a:lvl1pPr>
          </a:lstStyle>
          <a:p>
            <a:endParaRPr lang="sl-SI" altLang="sl-SI"/>
          </a:p>
        </p:txBody>
      </p:sp>
      <p:sp>
        <p:nvSpPr>
          <p:cNvPr id="6" name="Označba mesta noge 5"/>
          <p:cNvSpPr>
            <a:spLocks noGrp="1"/>
          </p:cNvSpPr>
          <p:nvPr>
            <p:ph type="ftr" sz="quarter" idx="11"/>
          </p:nvPr>
        </p:nvSpPr>
        <p:spPr>
          <a:xfrm>
            <a:off x="3124200" y="6245225"/>
            <a:ext cx="2895600" cy="476250"/>
          </a:xfrm>
        </p:spPr>
        <p:txBody>
          <a:bodyPr/>
          <a:lstStyle>
            <a:lvl1pPr>
              <a:defRPr/>
            </a:lvl1pPr>
          </a:lstStyle>
          <a:p>
            <a:endParaRPr lang="sl-SI" altLang="sl-SI"/>
          </a:p>
        </p:txBody>
      </p:sp>
      <p:sp>
        <p:nvSpPr>
          <p:cNvPr id="7" name="Označba mesta številke diapozitiva 6"/>
          <p:cNvSpPr>
            <a:spLocks noGrp="1"/>
          </p:cNvSpPr>
          <p:nvPr>
            <p:ph type="sldNum" sz="quarter" idx="12"/>
          </p:nvPr>
        </p:nvSpPr>
        <p:spPr>
          <a:xfrm>
            <a:off x="6553200" y="6245225"/>
            <a:ext cx="2133600" cy="476250"/>
          </a:xfrm>
        </p:spPr>
        <p:txBody>
          <a:bodyPr/>
          <a:lstStyle>
            <a:lvl1pPr>
              <a:defRPr/>
            </a:lvl1pPr>
          </a:lstStyle>
          <a:p>
            <a:fld id="{498D844D-962C-466E-898A-764D187EAD3B}" type="slidenum">
              <a:rPr lang="sl-SI" altLang="sl-SI"/>
              <a:pPr/>
              <a:t>‹#›</a:t>
            </a:fld>
            <a:endParaRPr lang="sl-SI" altLang="sl-SI"/>
          </a:p>
        </p:txBody>
      </p:sp>
    </p:spTree>
    <p:extLst>
      <p:ext uri="{BB962C8B-B14F-4D97-AF65-F5344CB8AC3E}">
        <p14:creationId xmlns:p14="http://schemas.microsoft.com/office/powerpoint/2010/main" val="4266583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verTx">
  <p:cSld name="Naslov in vsebina nad besedil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p:spPr>
        <p:txBody>
          <a:bodyPr/>
          <a:lstStyle/>
          <a:p>
            <a:r>
              <a:rPr lang="sl-SI" smtClean="0"/>
              <a:t>Uredite slog naslova matrice</a:t>
            </a:r>
            <a:endParaRPr lang="sl-SI"/>
          </a:p>
        </p:txBody>
      </p:sp>
      <p:sp>
        <p:nvSpPr>
          <p:cNvPr id="3" name="Označba mesta vsebine 2"/>
          <p:cNvSpPr>
            <a:spLocks noGrp="1"/>
          </p:cNvSpPr>
          <p:nvPr>
            <p:ph sz="half" idx="1"/>
          </p:nvPr>
        </p:nvSpPr>
        <p:spPr>
          <a:xfrm>
            <a:off x="457200" y="1600200"/>
            <a:ext cx="8229600" cy="21859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457200" y="3938588"/>
            <a:ext cx="8229600" cy="2187575"/>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a:xfrm>
            <a:off x="457200" y="6245225"/>
            <a:ext cx="2133600" cy="476250"/>
          </a:xfrm>
        </p:spPr>
        <p:txBody>
          <a:bodyPr/>
          <a:lstStyle>
            <a:lvl1pPr>
              <a:defRPr/>
            </a:lvl1pPr>
          </a:lstStyle>
          <a:p>
            <a:endParaRPr lang="sl-SI" altLang="sl-SI"/>
          </a:p>
        </p:txBody>
      </p:sp>
      <p:sp>
        <p:nvSpPr>
          <p:cNvPr id="6" name="Označba mesta noge 5"/>
          <p:cNvSpPr>
            <a:spLocks noGrp="1"/>
          </p:cNvSpPr>
          <p:nvPr>
            <p:ph type="ftr" sz="quarter" idx="11"/>
          </p:nvPr>
        </p:nvSpPr>
        <p:spPr>
          <a:xfrm>
            <a:off x="3124200" y="6245225"/>
            <a:ext cx="2895600" cy="476250"/>
          </a:xfrm>
        </p:spPr>
        <p:txBody>
          <a:bodyPr/>
          <a:lstStyle>
            <a:lvl1pPr>
              <a:defRPr/>
            </a:lvl1pPr>
          </a:lstStyle>
          <a:p>
            <a:endParaRPr lang="sl-SI" altLang="sl-SI"/>
          </a:p>
        </p:txBody>
      </p:sp>
      <p:sp>
        <p:nvSpPr>
          <p:cNvPr id="7" name="Označba mesta številke diapozitiva 6"/>
          <p:cNvSpPr>
            <a:spLocks noGrp="1"/>
          </p:cNvSpPr>
          <p:nvPr>
            <p:ph type="sldNum" sz="quarter" idx="12"/>
          </p:nvPr>
        </p:nvSpPr>
        <p:spPr>
          <a:xfrm>
            <a:off x="6553200" y="6245225"/>
            <a:ext cx="2133600" cy="476250"/>
          </a:xfrm>
        </p:spPr>
        <p:txBody>
          <a:bodyPr/>
          <a:lstStyle>
            <a:lvl1pPr>
              <a:defRPr/>
            </a:lvl1pPr>
          </a:lstStyle>
          <a:p>
            <a:fld id="{B94D4534-A1CD-4D94-8011-5336C42259DB}" type="slidenum">
              <a:rPr lang="sl-SI" altLang="sl-SI"/>
              <a:pPr/>
              <a:t>‹#›</a:t>
            </a:fld>
            <a:endParaRPr lang="sl-SI" altLang="sl-SI"/>
          </a:p>
        </p:txBody>
      </p:sp>
    </p:spTree>
    <p:extLst>
      <p:ext uri="{BB962C8B-B14F-4D97-AF65-F5344CB8AC3E}">
        <p14:creationId xmlns:p14="http://schemas.microsoft.com/office/powerpoint/2010/main" val="2686204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AndTx">
  <p:cSld name="Naslov, 2 vsebini in besedilo">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p:spPr>
        <p:txBody>
          <a:bodyPr/>
          <a:lstStyle/>
          <a:p>
            <a:r>
              <a:rPr lang="sl-SI" smtClean="0"/>
              <a:t>Uredite slog naslova matrice</a:t>
            </a:r>
            <a:endParaRPr lang="sl-SI"/>
          </a:p>
        </p:txBody>
      </p:sp>
      <p:sp>
        <p:nvSpPr>
          <p:cNvPr id="3" name="Označba mesta vsebine 2"/>
          <p:cNvSpPr>
            <a:spLocks noGrp="1"/>
          </p:cNvSpPr>
          <p:nvPr>
            <p:ph sz="quarter" idx="1"/>
          </p:nvPr>
        </p:nvSpPr>
        <p:spPr>
          <a:xfrm>
            <a:off x="457200" y="1600200"/>
            <a:ext cx="4038600" cy="21859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quarter" idx="2"/>
          </p:nvPr>
        </p:nvSpPr>
        <p:spPr>
          <a:xfrm>
            <a:off x="457200" y="3938588"/>
            <a:ext cx="4038600" cy="2187575"/>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half" idx="3"/>
          </p:nvPr>
        </p:nvSpPr>
        <p:spPr>
          <a:xfrm>
            <a:off x="4648200" y="1600200"/>
            <a:ext cx="4038600" cy="452596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značba mesta datuma 5"/>
          <p:cNvSpPr>
            <a:spLocks noGrp="1"/>
          </p:cNvSpPr>
          <p:nvPr>
            <p:ph type="dt" sz="half" idx="10"/>
          </p:nvPr>
        </p:nvSpPr>
        <p:spPr>
          <a:xfrm>
            <a:off x="457200" y="6245225"/>
            <a:ext cx="2133600" cy="476250"/>
          </a:xfrm>
        </p:spPr>
        <p:txBody>
          <a:bodyPr/>
          <a:lstStyle>
            <a:lvl1pPr>
              <a:defRPr/>
            </a:lvl1pPr>
          </a:lstStyle>
          <a:p>
            <a:endParaRPr lang="sl-SI" altLang="sl-SI"/>
          </a:p>
        </p:txBody>
      </p:sp>
      <p:sp>
        <p:nvSpPr>
          <p:cNvPr id="7" name="Označba mesta noge 6"/>
          <p:cNvSpPr>
            <a:spLocks noGrp="1"/>
          </p:cNvSpPr>
          <p:nvPr>
            <p:ph type="ftr" sz="quarter" idx="11"/>
          </p:nvPr>
        </p:nvSpPr>
        <p:spPr>
          <a:xfrm>
            <a:off x="3124200" y="6245225"/>
            <a:ext cx="2895600" cy="476250"/>
          </a:xfrm>
        </p:spPr>
        <p:txBody>
          <a:bodyPr/>
          <a:lstStyle>
            <a:lvl1pPr>
              <a:defRPr/>
            </a:lvl1pPr>
          </a:lstStyle>
          <a:p>
            <a:endParaRPr lang="sl-SI" altLang="sl-SI"/>
          </a:p>
        </p:txBody>
      </p:sp>
      <p:sp>
        <p:nvSpPr>
          <p:cNvPr id="8" name="Označba mesta številke diapozitiva 7"/>
          <p:cNvSpPr>
            <a:spLocks noGrp="1"/>
          </p:cNvSpPr>
          <p:nvPr>
            <p:ph type="sldNum" sz="quarter" idx="12"/>
          </p:nvPr>
        </p:nvSpPr>
        <p:spPr>
          <a:xfrm>
            <a:off x="6553200" y="6245225"/>
            <a:ext cx="2133600" cy="476250"/>
          </a:xfrm>
        </p:spPr>
        <p:txBody>
          <a:bodyPr/>
          <a:lstStyle>
            <a:lvl1pPr>
              <a:defRPr/>
            </a:lvl1pPr>
          </a:lstStyle>
          <a:p>
            <a:fld id="{DA5EDA2B-63A2-4422-B7E9-EEB1822355EB}" type="slidenum">
              <a:rPr lang="sl-SI" altLang="sl-SI"/>
              <a:pPr/>
              <a:t>‹#›</a:t>
            </a:fld>
            <a:endParaRPr lang="sl-SI" altLang="sl-SI"/>
          </a:p>
        </p:txBody>
      </p:sp>
    </p:spTree>
    <p:extLst>
      <p:ext uri="{BB962C8B-B14F-4D97-AF65-F5344CB8AC3E}">
        <p14:creationId xmlns:p14="http://schemas.microsoft.com/office/powerpoint/2010/main" val="3813601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endParaRPr lang="sl-SI" altLang="sl-SI"/>
          </a:p>
        </p:txBody>
      </p:sp>
      <p:sp>
        <p:nvSpPr>
          <p:cNvPr id="5" name="Footer Placeholder 4"/>
          <p:cNvSpPr>
            <a:spLocks noGrp="1"/>
          </p:cNvSpPr>
          <p:nvPr>
            <p:ph type="ftr" sz="quarter" idx="11"/>
          </p:nvPr>
        </p:nvSpPr>
        <p:spPr/>
        <p:txBody>
          <a:bodyPr/>
          <a:lstStyle/>
          <a:p>
            <a:endParaRPr lang="sl-SI" altLang="sl-SI"/>
          </a:p>
        </p:txBody>
      </p:sp>
      <p:sp>
        <p:nvSpPr>
          <p:cNvPr id="6" name="Slide Number Placeholder 5"/>
          <p:cNvSpPr>
            <a:spLocks noGrp="1"/>
          </p:cNvSpPr>
          <p:nvPr>
            <p:ph type="sldNum" sz="quarter" idx="12"/>
          </p:nvPr>
        </p:nvSpPr>
        <p:spPr/>
        <p:txBody>
          <a:bodyPr/>
          <a:lstStyle/>
          <a:p>
            <a:fld id="{CE852387-F03A-4822-8D62-8AD8314F87D6}" type="slidenum">
              <a:rPr lang="sl-SI" altLang="sl-SI" smtClean="0"/>
              <a:pPr/>
              <a:t>‹#›</a:t>
            </a:fld>
            <a:endParaRPr lang="sl-SI" altLang="sl-SI"/>
          </a:p>
        </p:txBody>
      </p:sp>
    </p:spTree>
    <p:extLst>
      <p:ext uri="{BB962C8B-B14F-4D97-AF65-F5344CB8AC3E}">
        <p14:creationId xmlns:p14="http://schemas.microsoft.com/office/powerpoint/2010/main" val="1429465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sl-SI" smtClean="0"/>
              <a:t>Uredite slog naslova matrice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endParaRPr lang="sl-SI" altLang="sl-SI"/>
          </a:p>
        </p:txBody>
      </p:sp>
      <p:sp>
        <p:nvSpPr>
          <p:cNvPr id="5" name="Footer Placeholder 4"/>
          <p:cNvSpPr>
            <a:spLocks noGrp="1"/>
          </p:cNvSpPr>
          <p:nvPr>
            <p:ph type="ftr" sz="quarter" idx="11"/>
          </p:nvPr>
        </p:nvSpPr>
        <p:spPr/>
        <p:txBody>
          <a:bodyPr/>
          <a:lstStyle/>
          <a:p>
            <a:endParaRPr lang="sl-SI" altLang="sl-SI"/>
          </a:p>
        </p:txBody>
      </p:sp>
      <p:sp>
        <p:nvSpPr>
          <p:cNvPr id="6" name="Slide Number Placeholder 5"/>
          <p:cNvSpPr>
            <a:spLocks noGrp="1"/>
          </p:cNvSpPr>
          <p:nvPr>
            <p:ph type="sldNum" sz="quarter" idx="12"/>
          </p:nvPr>
        </p:nvSpPr>
        <p:spPr/>
        <p:txBody>
          <a:bodyPr/>
          <a:lstStyle/>
          <a:p>
            <a:fld id="{D13CFCA0-EB35-40FA-B575-A4FB543229E6}" type="slidenum">
              <a:rPr lang="sl-SI" altLang="sl-SI" smtClean="0"/>
              <a:pPr/>
              <a:t>‹#›</a:t>
            </a:fld>
            <a:endParaRPr lang="sl-SI" altLang="sl-SI"/>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670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sl-SI" smtClean="0"/>
              <a:t>Uredite slog naslova matrice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endParaRPr lang="sl-SI" altLang="sl-SI"/>
          </a:p>
        </p:txBody>
      </p:sp>
      <p:sp>
        <p:nvSpPr>
          <p:cNvPr id="6" name="Footer Placeholder 5"/>
          <p:cNvSpPr>
            <a:spLocks noGrp="1"/>
          </p:cNvSpPr>
          <p:nvPr>
            <p:ph type="ftr" sz="quarter" idx="11"/>
          </p:nvPr>
        </p:nvSpPr>
        <p:spPr/>
        <p:txBody>
          <a:bodyPr/>
          <a:lstStyle/>
          <a:p>
            <a:endParaRPr lang="sl-SI" altLang="sl-SI"/>
          </a:p>
        </p:txBody>
      </p:sp>
      <p:sp>
        <p:nvSpPr>
          <p:cNvPr id="7" name="Slide Number Placeholder 6"/>
          <p:cNvSpPr>
            <a:spLocks noGrp="1"/>
          </p:cNvSpPr>
          <p:nvPr>
            <p:ph type="sldNum" sz="quarter" idx="12"/>
          </p:nvPr>
        </p:nvSpPr>
        <p:spPr/>
        <p:txBody>
          <a:bodyPr/>
          <a:lstStyle/>
          <a:p>
            <a:fld id="{59584E06-723C-47B4-BA56-857BD67D15C0}" type="slidenum">
              <a:rPr lang="sl-SI" altLang="sl-SI" smtClean="0"/>
              <a:pPr/>
              <a:t>‹#›</a:t>
            </a:fld>
            <a:endParaRPr lang="sl-SI" altLang="sl-SI"/>
          </a:p>
        </p:txBody>
      </p:sp>
    </p:spTree>
    <p:extLst>
      <p:ext uri="{BB962C8B-B14F-4D97-AF65-F5344CB8AC3E}">
        <p14:creationId xmlns:p14="http://schemas.microsoft.com/office/powerpoint/2010/main" val="3332141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sl-SI" smtClean="0"/>
              <a:t>Uredite slog naslova matrice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822960" y="2582334"/>
            <a:ext cx="3703320" cy="3286760"/>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4663440" y="2582334"/>
            <a:ext cx="3703320" cy="3286760"/>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endParaRPr lang="sl-SI" altLang="sl-SI"/>
          </a:p>
        </p:txBody>
      </p:sp>
      <p:sp>
        <p:nvSpPr>
          <p:cNvPr id="8" name="Footer Placeholder 7"/>
          <p:cNvSpPr>
            <a:spLocks noGrp="1"/>
          </p:cNvSpPr>
          <p:nvPr>
            <p:ph type="ftr" sz="quarter" idx="11"/>
          </p:nvPr>
        </p:nvSpPr>
        <p:spPr/>
        <p:txBody>
          <a:bodyPr/>
          <a:lstStyle/>
          <a:p>
            <a:endParaRPr lang="sl-SI" altLang="sl-SI"/>
          </a:p>
        </p:txBody>
      </p:sp>
      <p:sp>
        <p:nvSpPr>
          <p:cNvPr id="9" name="Slide Number Placeholder 8"/>
          <p:cNvSpPr>
            <a:spLocks noGrp="1"/>
          </p:cNvSpPr>
          <p:nvPr>
            <p:ph type="sldNum" sz="quarter" idx="12"/>
          </p:nvPr>
        </p:nvSpPr>
        <p:spPr/>
        <p:txBody>
          <a:bodyPr/>
          <a:lstStyle/>
          <a:p>
            <a:fld id="{9F3646A3-9891-4EE2-B404-53D40AB4434C}" type="slidenum">
              <a:rPr lang="sl-SI" altLang="sl-SI" smtClean="0"/>
              <a:pPr/>
              <a:t>‹#›</a:t>
            </a:fld>
            <a:endParaRPr lang="sl-SI" altLang="sl-SI"/>
          </a:p>
        </p:txBody>
      </p:sp>
    </p:spTree>
    <p:extLst>
      <p:ext uri="{BB962C8B-B14F-4D97-AF65-F5344CB8AC3E}">
        <p14:creationId xmlns:p14="http://schemas.microsoft.com/office/powerpoint/2010/main" val="3745461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endParaRPr lang="sl-SI" altLang="sl-SI"/>
          </a:p>
        </p:txBody>
      </p:sp>
      <p:sp>
        <p:nvSpPr>
          <p:cNvPr id="4" name="Footer Placeholder 3"/>
          <p:cNvSpPr>
            <a:spLocks noGrp="1"/>
          </p:cNvSpPr>
          <p:nvPr>
            <p:ph type="ftr" sz="quarter" idx="11"/>
          </p:nvPr>
        </p:nvSpPr>
        <p:spPr/>
        <p:txBody>
          <a:bodyPr/>
          <a:lstStyle/>
          <a:p>
            <a:endParaRPr lang="sl-SI" altLang="sl-SI"/>
          </a:p>
        </p:txBody>
      </p:sp>
      <p:sp>
        <p:nvSpPr>
          <p:cNvPr id="5" name="Slide Number Placeholder 4"/>
          <p:cNvSpPr>
            <a:spLocks noGrp="1"/>
          </p:cNvSpPr>
          <p:nvPr>
            <p:ph type="sldNum" sz="quarter" idx="12"/>
          </p:nvPr>
        </p:nvSpPr>
        <p:spPr/>
        <p:txBody>
          <a:bodyPr/>
          <a:lstStyle/>
          <a:p>
            <a:fld id="{478417D5-ABD6-4496-B2CA-7E56F6E86FD0}" type="slidenum">
              <a:rPr lang="sl-SI" altLang="sl-SI" smtClean="0"/>
              <a:pPr/>
              <a:t>‹#›</a:t>
            </a:fld>
            <a:endParaRPr lang="sl-SI" altLang="sl-SI"/>
          </a:p>
        </p:txBody>
      </p:sp>
    </p:spTree>
    <p:extLst>
      <p:ext uri="{BB962C8B-B14F-4D97-AF65-F5344CB8AC3E}">
        <p14:creationId xmlns:p14="http://schemas.microsoft.com/office/powerpoint/2010/main" val="1812515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sl-SI" altLang="sl-SI"/>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sl-SI" altLang="sl-SI"/>
          </a:p>
        </p:txBody>
      </p:sp>
      <p:sp>
        <p:nvSpPr>
          <p:cNvPr id="9" name="Slide Number Placeholder 8"/>
          <p:cNvSpPr>
            <a:spLocks noGrp="1"/>
          </p:cNvSpPr>
          <p:nvPr>
            <p:ph type="sldNum" sz="quarter" idx="12"/>
          </p:nvPr>
        </p:nvSpPr>
        <p:spPr/>
        <p:txBody>
          <a:bodyPr/>
          <a:lstStyle/>
          <a:p>
            <a:fld id="{237FC9E8-3F19-4A1C-A275-A7DCFF85EF8D}" type="slidenum">
              <a:rPr lang="sl-SI" altLang="sl-SI" smtClean="0"/>
              <a:pPr/>
              <a:t>‹#›</a:t>
            </a:fld>
            <a:endParaRPr lang="sl-SI" altLang="sl-SI"/>
          </a:p>
        </p:txBody>
      </p:sp>
    </p:spTree>
    <p:extLst>
      <p:ext uri="{BB962C8B-B14F-4D97-AF65-F5344CB8AC3E}">
        <p14:creationId xmlns:p14="http://schemas.microsoft.com/office/powerpoint/2010/main" val="3255087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Vsebina z naslovom">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sl-SI" smtClean="0"/>
              <a:t>Uredite slog naslova matrice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endParaRPr lang="sl-SI" altLang="sl-SI"/>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sl-SI" altLang="sl-SI"/>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1993416-2C05-47C6-9578-EB8EDA9191EA}" type="slidenum">
              <a:rPr lang="sl-SI" altLang="sl-SI" smtClean="0"/>
              <a:pPr/>
              <a:t>‹#›</a:t>
            </a:fld>
            <a:endParaRPr lang="sl-SI" altLang="sl-SI"/>
          </a:p>
        </p:txBody>
      </p:sp>
    </p:spTree>
    <p:extLst>
      <p:ext uri="{BB962C8B-B14F-4D97-AF65-F5344CB8AC3E}">
        <p14:creationId xmlns:p14="http://schemas.microsoft.com/office/powerpoint/2010/main" val="619002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endParaRPr lang="sl-SI" altLang="sl-SI"/>
          </a:p>
        </p:txBody>
      </p:sp>
      <p:sp>
        <p:nvSpPr>
          <p:cNvPr id="6" name="Footer Placeholder 5"/>
          <p:cNvSpPr>
            <a:spLocks noGrp="1"/>
          </p:cNvSpPr>
          <p:nvPr>
            <p:ph type="ftr" sz="quarter" idx="11"/>
          </p:nvPr>
        </p:nvSpPr>
        <p:spPr/>
        <p:txBody>
          <a:bodyPr/>
          <a:lstStyle/>
          <a:p>
            <a:endParaRPr lang="sl-SI" altLang="sl-SI"/>
          </a:p>
        </p:txBody>
      </p:sp>
      <p:sp>
        <p:nvSpPr>
          <p:cNvPr id="7" name="Slide Number Placeholder 6"/>
          <p:cNvSpPr>
            <a:spLocks noGrp="1"/>
          </p:cNvSpPr>
          <p:nvPr>
            <p:ph type="sldNum" sz="quarter" idx="12"/>
          </p:nvPr>
        </p:nvSpPr>
        <p:spPr/>
        <p:txBody>
          <a:bodyPr/>
          <a:lstStyle/>
          <a:p>
            <a:fld id="{FA676AEF-B403-46CA-8661-4E4786ECBBD7}" type="slidenum">
              <a:rPr lang="sl-SI" altLang="sl-SI" smtClean="0"/>
              <a:pPr/>
              <a:t>‹#›</a:t>
            </a:fld>
            <a:endParaRPr lang="sl-SI" altLang="sl-SI"/>
          </a:p>
        </p:txBody>
      </p:sp>
    </p:spTree>
    <p:extLst>
      <p:ext uri="{BB962C8B-B14F-4D97-AF65-F5344CB8AC3E}">
        <p14:creationId xmlns:p14="http://schemas.microsoft.com/office/powerpoint/2010/main" val="2329581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sl-SI" smtClean="0"/>
              <a:t>Uredite slog naslova matrice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endParaRPr lang="sl-SI" altLang="sl-SI"/>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sl-SI" altLang="sl-SI"/>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56574836-5D5F-4382-BEF3-B9D3E9CA3D1C}" type="slidenum">
              <a:rPr lang="sl-SI" altLang="sl-SI" smtClean="0"/>
              <a:pPr/>
              <a:t>‹#›</a:t>
            </a:fld>
            <a:endParaRPr lang="sl-SI" altLang="sl-SI"/>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33766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51520" y="0"/>
            <a:ext cx="7772400" cy="1470025"/>
          </a:xfrm>
        </p:spPr>
        <p:txBody>
          <a:bodyPr anchor="ctr">
            <a:normAutofit/>
          </a:bodyPr>
          <a:lstStyle/>
          <a:p>
            <a:r>
              <a:rPr lang="sl-SI" altLang="sl-SI" sz="7200" b="1" dirty="0"/>
              <a:t>UMETNE SNOVI</a:t>
            </a:r>
          </a:p>
        </p:txBody>
      </p:sp>
      <p:sp>
        <p:nvSpPr>
          <p:cNvPr id="2051" name="Rectangle 3"/>
          <p:cNvSpPr>
            <a:spLocks noGrp="1" noChangeArrowheads="1"/>
          </p:cNvSpPr>
          <p:nvPr>
            <p:ph type="subTitle" idx="1"/>
          </p:nvPr>
        </p:nvSpPr>
        <p:spPr>
          <a:xfrm>
            <a:off x="1371600" y="3886200"/>
            <a:ext cx="6400800" cy="1752600"/>
          </a:xfrm>
        </p:spPr>
        <p:txBody>
          <a:bodyPr/>
          <a:lstStyle/>
          <a:p>
            <a:endParaRPr lang="sl-SI" altLang="sl-SI" sz="3200"/>
          </a:p>
          <a:p>
            <a:endParaRPr lang="sl-SI" altLang="sl-SI" sz="3200"/>
          </a:p>
          <a:p>
            <a:pPr algn="r"/>
            <a:r>
              <a:rPr lang="sl-SI" altLang="sl-SI" sz="2000"/>
              <a:t>IZBIRNI PREDMET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100000">
              <a:srgbClr val="FF9900"/>
            </a:gs>
          </a:gsLst>
          <a:lin ang="2700000" scaled="1"/>
        </a:gra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sl-SI" altLang="sl-SI"/>
              <a:t>AKRILNO STEKLO</a:t>
            </a:r>
          </a:p>
        </p:txBody>
      </p:sp>
      <p:sp>
        <p:nvSpPr>
          <p:cNvPr id="31751" name="Rectangle 7"/>
          <p:cNvSpPr>
            <a:spLocks noGrp="1" noChangeArrowheads="1"/>
          </p:cNvSpPr>
          <p:nvPr>
            <p:ph type="body" sz="half" idx="1"/>
          </p:nvPr>
        </p:nvSpPr>
        <p:spPr/>
        <p:txBody>
          <a:bodyPr/>
          <a:lstStyle/>
          <a:p>
            <a:pPr>
              <a:lnSpc>
                <a:spcPct val="90000"/>
              </a:lnSpc>
            </a:pPr>
            <a:r>
              <a:rPr lang="sl-SI" altLang="sl-SI" sz="2000" b="1"/>
              <a:t>Steklene šipe na avtomobilih so bile ob nesrečah zelo nevarne in so pogosto povzročale veliko škode (steklo je razrezalo voznika). Nič čudnega, da je akrilno steklo prineslo na tem področju veliko sprememb. Uporabljajo ga za letalska stekla in povsod, kjer kjer je potrebno in koristno zamenjati navadno krhko steklo s trdim in odpornim akrilnim steklom.</a:t>
            </a:r>
            <a:r>
              <a:rPr lang="sl-SI" altLang="sl-SI" sz="2000"/>
              <a:t> </a:t>
            </a:r>
          </a:p>
        </p:txBody>
      </p:sp>
      <p:pic>
        <p:nvPicPr>
          <p:cNvPr id="31755" name="Picture 11" descr="nilon1.JPG (7728 bytes)"/>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981575" y="2133600"/>
            <a:ext cx="3087688" cy="3167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100000">
              <a:srgbClr val="FF9900"/>
            </a:gs>
          </a:gsLst>
          <a:lin ang="2700000" scaled="1"/>
        </a:gradFill>
        <a:effectLst/>
      </p:bgPr>
    </p:bg>
    <p:spTree>
      <p:nvGrpSpPr>
        <p:cNvPr id="1" name=""/>
        <p:cNvGrpSpPr/>
        <p:nvPr/>
      </p:nvGrpSpPr>
      <p:grpSpPr>
        <a:xfrm>
          <a:off x="0" y="0"/>
          <a:ext cx="0" cy="0"/>
          <a:chOff x="0" y="0"/>
          <a:chExt cx="0" cy="0"/>
        </a:xfrm>
      </p:grpSpPr>
      <p:sp>
        <p:nvSpPr>
          <p:cNvPr id="34820" name="Rectangle 4"/>
          <p:cNvSpPr>
            <a:spLocks noGrp="1" noChangeArrowheads="1"/>
          </p:cNvSpPr>
          <p:nvPr>
            <p:ph type="title"/>
          </p:nvPr>
        </p:nvSpPr>
        <p:spPr/>
        <p:txBody>
          <a:bodyPr/>
          <a:lstStyle/>
          <a:p>
            <a:r>
              <a:rPr lang="sl-SI" altLang="sl-SI"/>
              <a:t>NAJLON</a:t>
            </a:r>
          </a:p>
        </p:txBody>
      </p:sp>
      <p:pic>
        <p:nvPicPr>
          <p:cNvPr id="34823" name="Picture 7" descr="nilon2.JPG (4259 bytes)"/>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370013" y="1484313"/>
            <a:ext cx="2008187"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4822" name="Rectangle 6"/>
          <p:cNvSpPr>
            <a:spLocks noGrp="1" noChangeArrowheads="1"/>
          </p:cNvSpPr>
          <p:nvPr>
            <p:ph type="body" sz="half" idx="2"/>
          </p:nvPr>
        </p:nvSpPr>
        <p:spPr/>
        <p:txBody>
          <a:bodyPr/>
          <a:lstStyle/>
          <a:p>
            <a:pPr>
              <a:lnSpc>
                <a:spcPct val="80000"/>
              </a:lnSpc>
            </a:pPr>
            <a:r>
              <a:rPr lang="sl-SI" altLang="sl-SI" sz="2000" b="1"/>
              <a:t>Čeprav je težko verjeti, da so prozorne nogavice ali zavese po naših domovih izdelane iz nafte, je treba temu pritrditi, saj je surovine za najlon izdelujemo iz nafte. Iz najlona je mogoče izdelati celo pogonske naprave, ki jih ni treba mazati, ali ladijske vijake. Najlonske vrvi so močnejše in trdnejše od konopljinih, in kar je še pomembnejše, tudi trajnejše so. Morda zveni čudno, toda dejstvo je, da so najlonske niti močnejše od jeklenih.</a:t>
            </a:r>
            <a:br>
              <a:rPr lang="sl-SI" altLang="sl-SI" sz="2000" b="1"/>
            </a:br>
            <a:endParaRPr lang="sl-SI" altLang="sl-SI" sz="2000" b="1"/>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100000">
              <a:srgbClr val="FF9900"/>
            </a:gs>
          </a:gsLst>
          <a:lin ang="2700000" scaled="1"/>
        </a:gradFill>
        <a:effectLst/>
      </p:bgPr>
    </p:bg>
    <p:spTree>
      <p:nvGrpSpPr>
        <p:cNvPr id="1" name=""/>
        <p:cNvGrpSpPr/>
        <p:nvPr/>
      </p:nvGrpSpPr>
      <p:grpSpPr>
        <a:xfrm>
          <a:off x="0" y="0"/>
          <a:ext cx="0" cy="0"/>
          <a:chOff x="0" y="0"/>
          <a:chExt cx="0" cy="0"/>
        </a:xfrm>
      </p:grpSpPr>
      <p:sp>
        <p:nvSpPr>
          <p:cNvPr id="43013" name="Rectangle 5"/>
          <p:cNvSpPr>
            <a:spLocks noGrp="1" noChangeArrowheads="1"/>
          </p:cNvSpPr>
          <p:nvPr>
            <p:ph idx="1"/>
          </p:nvPr>
        </p:nvSpPr>
        <p:spPr/>
        <p:txBody>
          <a:bodyPr/>
          <a:lstStyle/>
          <a:p>
            <a:r>
              <a:rPr lang="sl-SI" altLang="sl-SI" b="1" i="1"/>
              <a:t>V času do danes so  izdelali veliko novih umetneh snovi, ki se razlikujejo od ostalih po barvi, odpornosti, prozornosti...</a:t>
            </a:r>
            <a:r>
              <a:rPr lang="sl-SI" altLang="sl-SI" i="1"/>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100000">
              <a:srgbClr val="FF9900"/>
            </a:gs>
          </a:gsLst>
          <a:lin ang="2700000" scaled="1"/>
        </a:gradFill>
        <a:effectLst/>
      </p:bgPr>
    </p:bg>
    <p:spTree>
      <p:nvGrpSpPr>
        <p:cNvPr id="1" name=""/>
        <p:cNvGrpSpPr/>
        <p:nvPr/>
      </p:nvGrpSpPr>
      <p:grpSpPr>
        <a:xfrm>
          <a:off x="0" y="0"/>
          <a:ext cx="0" cy="0"/>
          <a:chOff x="0" y="0"/>
          <a:chExt cx="0" cy="0"/>
        </a:xfrm>
      </p:grpSpPr>
      <p:pic>
        <p:nvPicPr>
          <p:cNvPr id="36883" name="Picture 19" descr="avto.jpg (10153 bytes)"/>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971550" y="2924175"/>
            <a:ext cx="2654300" cy="28082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6874" name="Picture 10" descr="steklena.JPG (22314 bytes)"/>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1042988" y="476250"/>
            <a:ext cx="2600325" cy="19510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6880" name="Rectangle 16"/>
          <p:cNvSpPr>
            <a:spLocks noGrp="1" noChangeArrowheads="1"/>
          </p:cNvSpPr>
          <p:nvPr>
            <p:ph type="body" sz="half" idx="3"/>
          </p:nvPr>
        </p:nvSpPr>
        <p:spPr>
          <a:xfrm>
            <a:off x="4648200" y="476250"/>
            <a:ext cx="4038600" cy="5649913"/>
          </a:xfrm>
        </p:spPr>
        <p:txBody>
          <a:bodyPr/>
          <a:lstStyle/>
          <a:p>
            <a:pPr>
              <a:lnSpc>
                <a:spcPct val="90000"/>
              </a:lnSpc>
            </a:pPr>
            <a:r>
              <a:rPr lang="sl-SI" altLang="sl-SI" sz="2200" b="1"/>
              <a:t>Umetna snov, ki je znotraj okrepljena s steklenimi vlakni  (umetno sintetično vlakno), je omogočila proizvodnjo predmetov, ki so odpornejši kot kovinski. Uporabljajo jo za izdelovanje čolnov, letalskih kril in celo za avtomobilske karoserije. Sanitarni predmeti, na primer kadi, umivalniki, bazeni, smuči in še mnogi drugi predmeti, ki jih srečujemo v vsakdanjem življenju, so jih izdelali iz umetnih snovi.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100000">
              <a:srgbClr val="FF9900"/>
            </a:gs>
          </a:gsLst>
          <a:lin ang="5400000" scaled="1"/>
        </a:gradFill>
        <a:effectLst/>
      </p:bgPr>
    </p:bg>
    <p:spTree>
      <p:nvGrpSpPr>
        <p:cNvPr id="1" name=""/>
        <p:cNvGrpSpPr/>
        <p:nvPr/>
      </p:nvGrpSpPr>
      <p:grpSpPr>
        <a:xfrm>
          <a:off x="0" y="0"/>
          <a:ext cx="0" cy="0"/>
          <a:chOff x="0" y="0"/>
          <a:chExt cx="0" cy="0"/>
        </a:xfrm>
      </p:grpSpPr>
      <p:pic>
        <p:nvPicPr>
          <p:cNvPr id="47110" name="Picture 6" descr="proizv3.JPG (14693 byt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258888" y="620713"/>
            <a:ext cx="7129462" cy="5326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100000">
              <a:srgbClr val="FF9900"/>
            </a:gs>
          </a:gsLst>
          <a:lin ang="2700000" scaled="1"/>
        </a:gradFill>
        <a:effectLst/>
      </p:bgPr>
    </p:bg>
    <p:spTree>
      <p:nvGrpSpPr>
        <p:cNvPr id="1" name=""/>
        <p:cNvGrpSpPr/>
        <p:nvPr/>
      </p:nvGrpSpPr>
      <p:grpSpPr>
        <a:xfrm>
          <a:off x="0" y="0"/>
          <a:ext cx="0" cy="0"/>
          <a:chOff x="0" y="0"/>
          <a:chExt cx="0" cy="0"/>
        </a:xfrm>
      </p:grpSpPr>
      <p:sp>
        <p:nvSpPr>
          <p:cNvPr id="50179" name="Rectangle 3"/>
          <p:cNvSpPr>
            <a:spLocks noGrp="1" noChangeArrowheads="1"/>
          </p:cNvSpPr>
          <p:nvPr>
            <p:ph idx="1"/>
          </p:nvPr>
        </p:nvSpPr>
        <p:spPr>
          <a:xfrm>
            <a:off x="457200" y="549275"/>
            <a:ext cx="8229600" cy="5576888"/>
          </a:xfrm>
        </p:spPr>
        <p:txBody>
          <a:bodyPr/>
          <a:lstStyle/>
          <a:p>
            <a:pPr>
              <a:lnSpc>
                <a:spcPct val="90000"/>
              </a:lnSpc>
            </a:pPr>
            <a:r>
              <a:rPr lang="sl-SI" altLang="sl-SI" b="1" i="1"/>
              <a:t>Vinil-klorid, ki zanj francoski kemik Regnault ni našel uporabne vrednosti, je pozneje postal ena izmed najkoristnejših umetnih snovi, kar jih je v uporabi. Iz njega izdelujejo cevi, različne obloge (za rezervoarje ali cisterne), varovalne ovoje za električne kable in neštete druge stvari v sodobni industriji. Svetovna poraba umetnih snovi je danes skoraj neverjetna, cenijo jo v grobem nad 120 milijonov ton letno.</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100000">
              <a:srgbClr val="FF9900"/>
            </a:gs>
          </a:gsLst>
          <a:lin ang="2700000" scaled="1"/>
        </a:gradFill>
        <a:effectLst/>
      </p:bgPr>
    </p:bg>
    <p:spTree>
      <p:nvGrpSpPr>
        <p:cNvPr id="1" name=""/>
        <p:cNvGrpSpPr/>
        <p:nvPr/>
      </p:nvGrpSpPr>
      <p:grpSpPr>
        <a:xfrm>
          <a:off x="0" y="0"/>
          <a:ext cx="0" cy="0"/>
          <a:chOff x="0" y="0"/>
          <a:chExt cx="0" cy="0"/>
        </a:xfrm>
      </p:grpSpPr>
      <p:sp>
        <p:nvSpPr>
          <p:cNvPr id="51204" name="Rectangle 4"/>
          <p:cNvSpPr>
            <a:spLocks noGrp="1" noChangeArrowheads="1"/>
          </p:cNvSpPr>
          <p:nvPr>
            <p:ph type="title"/>
          </p:nvPr>
        </p:nvSpPr>
        <p:spPr/>
        <p:txBody>
          <a:bodyPr>
            <a:normAutofit/>
          </a:bodyPr>
          <a:lstStyle/>
          <a:p>
            <a:r>
              <a:rPr lang="sl-SI" altLang="sl-SI" sz="2800"/>
              <a:t>Na diagramu vidimo, da se proizvodnja umetnih snovi strmo dviga in jo ocenjujemo v milijonih tonah letno.</a:t>
            </a:r>
          </a:p>
        </p:txBody>
      </p:sp>
      <p:pic>
        <p:nvPicPr>
          <p:cNvPr id="51206" name="Picture 6" descr="proizv2.JPG (11273 byt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835696" y="1970252"/>
            <a:ext cx="5758904" cy="41225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100000">
              <a:srgbClr val="FF9900">
                <a:alpha val="19000"/>
              </a:srgbClr>
            </a:gs>
          </a:gsLst>
          <a:lin ang="2700000" scaled="1"/>
        </a:gradFill>
        <a:effectLst/>
      </p:bgPr>
    </p:bg>
    <p:spTree>
      <p:nvGrpSpPr>
        <p:cNvPr id="1" name=""/>
        <p:cNvGrpSpPr/>
        <p:nvPr/>
      </p:nvGrpSpPr>
      <p:grpSpPr>
        <a:xfrm>
          <a:off x="0" y="0"/>
          <a:ext cx="0" cy="0"/>
          <a:chOff x="0" y="0"/>
          <a:chExt cx="0" cy="0"/>
        </a:xfrm>
      </p:grpSpPr>
      <p:sp>
        <p:nvSpPr>
          <p:cNvPr id="3085" name="Rectangle 13"/>
          <p:cNvSpPr>
            <a:spLocks noGrp="1" noChangeArrowheads="1"/>
          </p:cNvSpPr>
          <p:nvPr>
            <p:ph type="title"/>
          </p:nvPr>
        </p:nvSpPr>
        <p:spPr/>
        <p:txBody>
          <a:bodyPr/>
          <a:lstStyle/>
          <a:p>
            <a:r>
              <a:rPr lang="sl-SI" altLang="sl-SI" i="1"/>
              <a:t>“PLASTIČNA” DOBA</a:t>
            </a:r>
          </a:p>
        </p:txBody>
      </p:sp>
      <p:pic>
        <p:nvPicPr>
          <p:cNvPr id="3088" name="Picture 16" descr="Stonehenge"/>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019175" y="1600200"/>
            <a:ext cx="2914650" cy="2185988"/>
          </a:xfrm>
        </p:spPr>
      </p:pic>
      <p:pic>
        <p:nvPicPr>
          <p:cNvPr id="3079" name="Picture 7" descr="ocala.jpg (6055 bytes)"/>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4932363" y="1628775"/>
            <a:ext cx="2547937" cy="1911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86" name="Rectangle 14"/>
          <p:cNvSpPr>
            <a:spLocks noGrp="1" noChangeArrowheads="1"/>
          </p:cNvSpPr>
          <p:nvPr>
            <p:ph type="body" sz="half" idx="3"/>
          </p:nvPr>
        </p:nvSpPr>
        <p:spPr>
          <a:noFill/>
        </p:spPr>
        <p:txBody>
          <a:bodyPr/>
          <a:lstStyle/>
          <a:p>
            <a:pPr>
              <a:lnSpc>
                <a:spcPct val="90000"/>
              </a:lnSpc>
            </a:pPr>
            <a:r>
              <a:rPr lang="sl-SI" altLang="sl-SI" sz="2800" b="1"/>
              <a:t>Kakor so naši davni predniki v kameni dobi uporabljali kamen za izdelovanje orožja in orodja, tako danes uporabljamo v vsakdanjem življenju predmete iz umetnih snovi: nalivna peresa, očala, posodo...</a:t>
            </a:r>
            <a:r>
              <a:rPr lang="sl-SI" altLang="sl-SI" sz="280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100000">
              <a:srgbClr val="FF9900"/>
            </a:gs>
          </a:gsLst>
          <a:lin ang="2700000" scaled="1"/>
        </a:gradFill>
        <a:effectLst/>
      </p:bgPr>
    </p:bg>
    <p:spTree>
      <p:nvGrpSpPr>
        <p:cNvPr id="1" name=""/>
        <p:cNvGrpSpPr/>
        <p:nvPr/>
      </p:nvGrpSpPr>
      <p:grpSpPr>
        <a:xfrm>
          <a:off x="0" y="0"/>
          <a:ext cx="0" cy="0"/>
          <a:chOff x="0" y="0"/>
          <a:chExt cx="0" cy="0"/>
        </a:xfrm>
      </p:grpSpPr>
      <p:sp>
        <p:nvSpPr>
          <p:cNvPr id="10248" name="Rectangle 8"/>
          <p:cNvSpPr>
            <a:spLocks noGrp="1" noChangeArrowheads="1"/>
          </p:cNvSpPr>
          <p:nvPr>
            <p:ph type="title"/>
          </p:nvPr>
        </p:nvSpPr>
        <p:spPr/>
        <p:txBody>
          <a:bodyPr/>
          <a:lstStyle/>
          <a:p>
            <a:r>
              <a:rPr lang="sl-SI" altLang="sl-SI" sz="4000"/>
              <a:t>KDO JE ODKRIL UMETNE SNOVI?</a:t>
            </a:r>
          </a:p>
        </p:txBody>
      </p:sp>
      <p:sp>
        <p:nvSpPr>
          <p:cNvPr id="10249" name="Rectangle 9"/>
          <p:cNvSpPr>
            <a:spLocks noGrp="1" noChangeArrowheads="1"/>
          </p:cNvSpPr>
          <p:nvPr>
            <p:ph type="body" sz="half" idx="1"/>
          </p:nvPr>
        </p:nvSpPr>
        <p:spPr/>
        <p:txBody>
          <a:bodyPr/>
          <a:lstStyle/>
          <a:p>
            <a:pPr>
              <a:buFontTx/>
              <a:buNone/>
            </a:pPr>
            <a:r>
              <a:rPr lang="sl-SI" altLang="sl-SI" sz="2800" b="1"/>
              <a:t>Prav posnemanje naravnih snovi je pripeljalo leta </a:t>
            </a:r>
            <a:r>
              <a:rPr lang="sl-SI" altLang="sl-SI" sz="2800" b="1">
                <a:solidFill>
                  <a:schemeClr val="accent2"/>
                </a:solidFill>
              </a:rPr>
              <a:t>1869 </a:t>
            </a:r>
            <a:r>
              <a:rPr lang="sl-SI" altLang="sl-SI" sz="2800" b="1"/>
              <a:t>ameriškega raziskovalca </a:t>
            </a:r>
            <a:r>
              <a:rPr lang="sl-SI" altLang="sl-SI" sz="2800" b="1">
                <a:solidFill>
                  <a:schemeClr val="accent2"/>
                </a:solidFill>
              </a:rPr>
              <a:t>John </a:t>
            </a:r>
            <a:r>
              <a:rPr lang="sl-SI" altLang="sl-SI" sz="2800" b="1" i="1">
                <a:solidFill>
                  <a:schemeClr val="accent2"/>
                </a:solidFill>
              </a:rPr>
              <a:t>Wesley Hyatt</a:t>
            </a:r>
            <a:r>
              <a:rPr lang="sl-SI" altLang="sl-SI" sz="2800" b="1">
                <a:solidFill>
                  <a:schemeClr val="accent2"/>
                </a:solidFill>
              </a:rPr>
              <a:t>-a</a:t>
            </a:r>
            <a:r>
              <a:rPr lang="sl-SI" altLang="sl-SI" sz="2800" b="1"/>
              <a:t> do odkritja umetnih snovi. </a:t>
            </a:r>
          </a:p>
        </p:txBody>
      </p:sp>
      <p:pic>
        <p:nvPicPr>
          <p:cNvPr id="10251" name="Picture 11" descr="kuhar.jpg (8718 bytes)"/>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102225" y="1700213"/>
            <a:ext cx="2867025" cy="3960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100000">
              <a:srgbClr val="FF9900"/>
            </a:gs>
          </a:gsLst>
          <a:lin ang="2700000" scaled="1"/>
        </a:gra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sl-SI" altLang="sl-SI"/>
              <a:t>KAKO?</a:t>
            </a:r>
          </a:p>
        </p:txBody>
      </p:sp>
      <p:sp>
        <p:nvSpPr>
          <p:cNvPr id="15363" name="Rectangle 3"/>
          <p:cNvSpPr>
            <a:spLocks noGrp="1" noChangeArrowheads="1"/>
          </p:cNvSpPr>
          <p:nvPr>
            <p:ph idx="1"/>
          </p:nvPr>
        </p:nvSpPr>
        <p:spPr/>
        <p:txBody>
          <a:bodyPr>
            <a:normAutofit/>
          </a:bodyPr>
          <a:lstStyle/>
          <a:p>
            <a:pPr>
              <a:lnSpc>
                <a:spcPct val="90000"/>
              </a:lnSpc>
              <a:buFontTx/>
              <a:buNone/>
            </a:pPr>
            <a:r>
              <a:rPr lang="sl-SI" altLang="sl-SI" sz="2400" b="1"/>
              <a:t>V svojem laboratoriju je skušal producirati slonovo kost. Po več neuspelih poskusih je zmešal kolodij (</a:t>
            </a:r>
            <a:r>
              <a:rPr lang="sl-SI" altLang="sl-SI" sz="2400"/>
              <a:t>raztopina nitrata celuloze v zmesi alkohola in etra</a:t>
            </a:r>
            <a:r>
              <a:rPr lang="sl-SI" altLang="sl-SI" sz="2400" b="1"/>
              <a:t>) in kafro (</a:t>
            </a:r>
            <a:r>
              <a:rPr lang="sl-SI" altLang="sl-SI" sz="2400"/>
              <a:t>zelo dišeča, hlapljiva, mastna kristalna snov</a:t>
            </a:r>
            <a:r>
              <a:rPr lang="sl-SI" altLang="sl-SI" sz="2400" b="1"/>
              <a:t>). S tem je po naklučju dobil </a:t>
            </a:r>
            <a:r>
              <a:rPr lang="sl-SI" altLang="sl-SI" sz="2400" b="1" i="1"/>
              <a:t>celuloid</a:t>
            </a:r>
            <a:r>
              <a:rPr lang="sl-SI" altLang="sl-SI" sz="2400" b="1"/>
              <a:t>, eno od prvih umetnih snovi, ki je izzvala revolucijo zlasti na področju fotografije. </a:t>
            </a:r>
          </a:p>
          <a:p>
            <a:pPr>
              <a:lnSpc>
                <a:spcPct val="90000"/>
              </a:lnSpc>
              <a:buFontTx/>
              <a:buNone/>
            </a:pPr>
            <a:r>
              <a:rPr lang="sl-SI" altLang="sl-SI" sz="2400" b="1"/>
              <a:t>Vse dotlej so fotografije izdelovali s pomočjo emulzije na stekleni plošči. Celuloid so začeli uporabljati tudi za izdelovanje okraskov, pup (igrača, ki predstavlja deklico) in drugih igrač.</a:t>
            </a:r>
            <a:r>
              <a:rPr lang="sl-SI" altLang="sl-SI" sz="2400"/>
              <a:t> </a:t>
            </a:r>
            <a:endParaRPr lang="sl-SI" altLang="sl-SI" sz="2400" b="1"/>
          </a:p>
          <a:p>
            <a:pPr>
              <a:lnSpc>
                <a:spcPct val="90000"/>
              </a:lnSpc>
            </a:pPr>
            <a:endParaRPr lang="sl-SI" altLang="sl-SI" sz="2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100000">
              <a:srgbClr val="FF9900"/>
            </a:gs>
          </a:gsLst>
          <a:lin ang="2700000" scaled="1"/>
        </a:gradFill>
        <a:effectLst/>
      </p:bgPr>
    </p:bg>
    <p:spTree>
      <p:nvGrpSpPr>
        <p:cNvPr id="1" name=""/>
        <p:cNvGrpSpPr/>
        <p:nvPr/>
      </p:nvGrpSpPr>
      <p:grpSpPr>
        <a:xfrm>
          <a:off x="0" y="0"/>
          <a:ext cx="0" cy="0"/>
          <a:chOff x="0" y="0"/>
          <a:chExt cx="0" cy="0"/>
        </a:xfrm>
      </p:grpSpPr>
      <p:sp>
        <p:nvSpPr>
          <p:cNvPr id="16389" name="Rectangle 5"/>
          <p:cNvSpPr>
            <a:spLocks noGrp="1" noChangeArrowheads="1"/>
          </p:cNvSpPr>
          <p:nvPr>
            <p:ph type="title"/>
          </p:nvPr>
        </p:nvSpPr>
        <p:spPr/>
        <p:txBody>
          <a:bodyPr/>
          <a:lstStyle/>
          <a:p>
            <a:r>
              <a:rPr lang="sl-SI" altLang="sl-SI" sz="2000" i="1"/>
              <a:t>IZDELKI IZ CELULOIDA</a:t>
            </a:r>
            <a:br>
              <a:rPr lang="sl-SI" altLang="sl-SI" sz="2000" i="1"/>
            </a:br>
            <a:r>
              <a:rPr lang="sl-SI" altLang="sl-SI" sz="2000" i="1"/>
              <a:t>(levo žogici, desno lutka)</a:t>
            </a:r>
          </a:p>
        </p:txBody>
      </p:sp>
      <p:pic>
        <p:nvPicPr>
          <p:cNvPr id="16391" name="Picture 7" descr="celuloid.JPG (2921 byt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79613" y="1917700"/>
            <a:ext cx="5113337" cy="3835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100000">
              <a:srgbClr val="FF9900"/>
            </a:gs>
          </a:gsLst>
          <a:lin ang="2700000" scaled="1"/>
        </a:gradFill>
        <a:effectLst/>
      </p:bgPr>
    </p:bg>
    <p:spTree>
      <p:nvGrpSpPr>
        <p:cNvPr id="1" name=""/>
        <p:cNvGrpSpPr/>
        <p:nvPr/>
      </p:nvGrpSpPr>
      <p:grpSpPr>
        <a:xfrm>
          <a:off x="0" y="0"/>
          <a:ext cx="0" cy="0"/>
          <a:chOff x="0" y="0"/>
          <a:chExt cx="0" cy="0"/>
        </a:xfrm>
      </p:grpSpPr>
      <p:sp>
        <p:nvSpPr>
          <p:cNvPr id="19460" name="Rectangle 4"/>
          <p:cNvSpPr>
            <a:spLocks noGrp="1" noChangeArrowheads="1"/>
          </p:cNvSpPr>
          <p:nvPr>
            <p:ph type="title"/>
          </p:nvPr>
        </p:nvSpPr>
        <p:spPr/>
        <p:txBody>
          <a:bodyPr/>
          <a:lstStyle/>
          <a:p>
            <a:r>
              <a:rPr lang="sl-SI" altLang="sl-SI"/>
              <a:t>PVC</a:t>
            </a:r>
          </a:p>
        </p:txBody>
      </p:sp>
      <p:pic>
        <p:nvPicPr>
          <p:cNvPr id="19463" name="Picture 7" descr="dren1.jpg (7899 bytes)"/>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68313" y="1773238"/>
            <a:ext cx="3960812" cy="30114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9462" name="Rectangle 6"/>
          <p:cNvSpPr>
            <a:spLocks noGrp="1" noChangeArrowheads="1"/>
          </p:cNvSpPr>
          <p:nvPr>
            <p:ph type="body" sz="half" idx="2"/>
          </p:nvPr>
        </p:nvSpPr>
        <p:spPr/>
        <p:txBody>
          <a:bodyPr/>
          <a:lstStyle/>
          <a:p>
            <a:r>
              <a:rPr lang="sl-SI" altLang="sl-SI" sz="2800" b="1"/>
              <a:t>Že leta 1838 je francoski kemik Heri Viktor Regnault polimeriziral vinil-klorid </a:t>
            </a:r>
            <a:br>
              <a:rPr lang="sl-SI" altLang="sl-SI" sz="2800" b="1"/>
            </a:br>
            <a:r>
              <a:rPr lang="sl-SI" altLang="sl-SI" sz="2800" b="1"/>
              <a:t>v polivinilkrlorid (PVC).  O katerem bomo še slišali v eni od prihodnjih ur.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100000">
              <a:srgbClr val="FF9900"/>
            </a:gs>
          </a:gsLst>
          <a:lin ang="2700000" scaled="1"/>
        </a:gradFill>
        <a:effectLst/>
      </p:bgPr>
    </p:bg>
    <p:spTree>
      <p:nvGrpSpPr>
        <p:cNvPr id="1" name=""/>
        <p:cNvGrpSpPr/>
        <p:nvPr/>
      </p:nvGrpSpPr>
      <p:grpSpPr>
        <a:xfrm>
          <a:off x="0" y="0"/>
          <a:ext cx="0" cy="0"/>
          <a:chOff x="0" y="0"/>
          <a:chExt cx="0" cy="0"/>
        </a:xfrm>
      </p:grpSpPr>
      <p:sp>
        <p:nvSpPr>
          <p:cNvPr id="21508" name="Rectangle 4"/>
          <p:cNvSpPr>
            <a:spLocks noGrp="1" noChangeArrowheads="1"/>
          </p:cNvSpPr>
          <p:nvPr>
            <p:ph type="title"/>
          </p:nvPr>
        </p:nvSpPr>
        <p:spPr/>
        <p:txBody>
          <a:bodyPr/>
          <a:lstStyle/>
          <a:p>
            <a:r>
              <a:rPr lang="sl-SI" altLang="sl-SI"/>
              <a:t>GALALIT</a:t>
            </a:r>
          </a:p>
        </p:txBody>
      </p:sp>
      <p:pic>
        <p:nvPicPr>
          <p:cNvPr id="21511" name="Picture 7" descr="gumbi.JPG (8997 bytes)"/>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979613" y="1254125"/>
            <a:ext cx="4392612" cy="2438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509" name="Rectangle 5"/>
          <p:cNvSpPr>
            <a:spLocks noGrp="1" noChangeArrowheads="1"/>
          </p:cNvSpPr>
          <p:nvPr>
            <p:ph type="body" sz="half" idx="2"/>
          </p:nvPr>
        </p:nvSpPr>
        <p:spPr/>
        <p:txBody>
          <a:bodyPr/>
          <a:lstStyle/>
          <a:p>
            <a:pPr>
              <a:lnSpc>
                <a:spcPct val="80000"/>
              </a:lnSpc>
            </a:pPr>
            <a:r>
              <a:rPr lang="sl-SI" altLang="sl-SI" sz="2400" b="1"/>
              <a:t>Leta 1897 sta nemška kemika Krische in Spitteler iz kazeina pridobila </a:t>
            </a:r>
            <a:r>
              <a:rPr lang="sl-SI" altLang="sl-SI" sz="2400" b="1" i="1"/>
              <a:t>galalit</a:t>
            </a:r>
            <a:r>
              <a:rPr lang="sl-SI" altLang="sl-SI" sz="2400" b="1"/>
              <a:t>.</a:t>
            </a:r>
            <a:br>
              <a:rPr lang="sl-SI" altLang="sl-SI" sz="2400" b="1"/>
            </a:br>
            <a:r>
              <a:rPr lang="sl-SI" altLang="sl-SI" sz="2400" b="1"/>
              <a:t>Kazein je mlečna beljakovina. Iz njega dobljena umetna snov je izredno trdna. </a:t>
            </a:r>
            <a:br>
              <a:rPr lang="sl-SI" altLang="sl-SI" sz="2400" b="1"/>
            </a:br>
            <a:r>
              <a:rPr lang="sl-SI" altLang="sl-SI" sz="2400" b="1"/>
              <a:t>Še dandanes jo uporabljajo za izdelovanje gumbov, držajev za dežnike, za kljuke na vratih in še za marsikaj.</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100000">
              <a:srgbClr val="FF9900"/>
            </a:gs>
          </a:gsLst>
          <a:lin ang="2700000" scaled="1"/>
        </a:gradFill>
        <a:effectLst/>
      </p:bgPr>
    </p:bg>
    <p:spTree>
      <p:nvGrpSpPr>
        <p:cNvPr id="1" name=""/>
        <p:cNvGrpSpPr/>
        <p:nvPr/>
      </p:nvGrpSpPr>
      <p:grpSpPr>
        <a:xfrm>
          <a:off x="0" y="0"/>
          <a:ext cx="0" cy="0"/>
          <a:chOff x="0" y="0"/>
          <a:chExt cx="0" cy="0"/>
        </a:xfrm>
      </p:grpSpPr>
      <p:sp>
        <p:nvSpPr>
          <p:cNvPr id="24584" name="Rectangle 8"/>
          <p:cNvSpPr>
            <a:spLocks noGrp="1" noChangeArrowheads="1"/>
          </p:cNvSpPr>
          <p:nvPr>
            <p:ph type="body" sz="half" idx="1"/>
          </p:nvPr>
        </p:nvSpPr>
        <p:spPr>
          <a:xfrm>
            <a:off x="457200" y="620713"/>
            <a:ext cx="4038600" cy="5505450"/>
          </a:xfrm>
        </p:spPr>
        <p:txBody>
          <a:bodyPr/>
          <a:lstStyle/>
          <a:p>
            <a:pPr>
              <a:lnSpc>
                <a:spcPct val="80000"/>
              </a:lnSpc>
            </a:pPr>
            <a:r>
              <a:rPr lang="sl-SI" altLang="sl-SI" sz="2400" b="1"/>
              <a:t>Prvotno so filmske trakove izdelovali iz celuloida, ker pa so bili zelo vnetljivi in jih je večkrat vžgala že toplota v projektorju, so kemiki začeli iskati primernejšo snov, ki je bila sicer zelo podobna celuloidu, vendar pa ne vnetljiva. Leta 1908 je nemško podjetje AGFA, hkrati z ameriškim podjetjem Estman kodak, začelo izdelovati negorljive filme iz celuloidnega acetata.</a:t>
            </a:r>
          </a:p>
        </p:txBody>
      </p:sp>
      <p:pic>
        <p:nvPicPr>
          <p:cNvPr id="24586" name="Picture 10" descr="kino.JPG (12276 bytes)"/>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500563" y="2068513"/>
            <a:ext cx="4175125" cy="2511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66"/>
            </a:gs>
            <a:gs pos="100000">
              <a:srgbClr val="FF9900"/>
            </a:gs>
          </a:gsLst>
          <a:lin ang="2700000" scaled="1"/>
        </a:gradFill>
        <a:effectLst/>
      </p:bgPr>
    </p:bg>
    <p:spTree>
      <p:nvGrpSpPr>
        <p:cNvPr id="1" name=""/>
        <p:cNvGrpSpPr/>
        <p:nvPr/>
      </p:nvGrpSpPr>
      <p:grpSpPr>
        <a:xfrm>
          <a:off x="0" y="0"/>
          <a:ext cx="0" cy="0"/>
          <a:chOff x="0" y="0"/>
          <a:chExt cx="0" cy="0"/>
        </a:xfrm>
      </p:grpSpPr>
      <p:pic>
        <p:nvPicPr>
          <p:cNvPr id="27655" name="Picture 7" descr="bakelit.JPG (6159 bytes)"/>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755650" y="1268413"/>
            <a:ext cx="3071813" cy="32400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7654" name="Rectangle 6"/>
          <p:cNvSpPr>
            <a:spLocks noGrp="1" noChangeArrowheads="1"/>
          </p:cNvSpPr>
          <p:nvPr>
            <p:ph type="body" sz="half" idx="2"/>
          </p:nvPr>
        </p:nvSpPr>
        <p:spPr>
          <a:xfrm>
            <a:off x="4648200" y="620713"/>
            <a:ext cx="4038600" cy="5505450"/>
          </a:xfrm>
        </p:spPr>
        <p:txBody>
          <a:bodyPr/>
          <a:lstStyle/>
          <a:p>
            <a:r>
              <a:rPr lang="sl-SI" altLang="sl-SI" sz="2400" b="1"/>
              <a:t>Leta 1909 je belgijski kemik Leo </a:t>
            </a:r>
            <a:r>
              <a:rPr lang="sl-SI" altLang="sl-SI" sz="2400" b="1" i="1"/>
              <a:t>Hendrik Baekeland</a:t>
            </a:r>
            <a:r>
              <a:rPr lang="sl-SI" altLang="sl-SI" sz="2400" b="1"/>
              <a:t> uvedel v svet umetnih snovi </a:t>
            </a:r>
            <a:br>
              <a:rPr lang="sl-SI" altLang="sl-SI" sz="2400" b="1"/>
            </a:br>
            <a:r>
              <a:rPr lang="sl-SI" altLang="sl-SI" sz="2400" b="1"/>
              <a:t>fenol-formaldehidne smole. Snov je z valjanjem postala trda, površina pa gladka</a:t>
            </a:r>
            <a:br>
              <a:rPr lang="sl-SI" altLang="sl-SI" sz="2400" b="1"/>
            </a:br>
            <a:r>
              <a:rPr lang="sl-SI" altLang="sl-SI" sz="2400" b="1"/>
              <a:t>in črna. Dobila je ime bakelit in kmalu so jo začeli na veliko uporabljati. Baekeland je v ZDA ustanovil podjetje Bakelite.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44</TotalTime>
  <Words>526</Words>
  <Application>Microsoft Office PowerPoint</Application>
  <PresentationFormat>Diaprojekcija na zaslonu (4:3)</PresentationFormat>
  <Paragraphs>26</Paragraphs>
  <Slides>16</Slides>
  <Notes>0</Notes>
  <HiddenSlides>0</HiddenSlides>
  <MMClips>0</MMClips>
  <ScaleCrop>false</ScaleCrop>
  <HeadingPairs>
    <vt:vector size="6" baseType="variant">
      <vt:variant>
        <vt:lpstr>Uporabljene pisave</vt:lpstr>
      </vt:variant>
      <vt:variant>
        <vt:i4>1</vt:i4>
      </vt:variant>
      <vt:variant>
        <vt:lpstr>Tema</vt:lpstr>
      </vt:variant>
      <vt:variant>
        <vt:i4>1</vt:i4>
      </vt:variant>
      <vt:variant>
        <vt:lpstr>Naslovi diapozitivov</vt:lpstr>
      </vt:variant>
      <vt:variant>
        <vt:i4>16</vt:i4>
      </vt:variant>
    </vt:vector>
  </HeadingPairs>
  <TitlesOfParts>
    <vt:vector size="18" baseType="lpstr">
      <vt:lpstr>Arial</vt:lpstr>
      <vt:lpstr>Retrospektiva</vt:lpstr>
      <vt:lpstr>UMETNE SNOVI</vt:lpstr>
      <vt:lpstr>“PLASTIČNA” DOBA</vt:lpstr>
      <vt:lpstr>KDO JE ODKRIL UMETNE SNOVI?</vt:lpstr>
      <vt:lpstr>KAKO?</vt:lpstr>
      <vt:lpstr>IZDELKI IZ CELULOIDA (levo žogici, desno lutka)</vt:lpstr>
      <vt:lpstr>PVC</vt:lpstr>
      <vt:lpstr>GALALIT</vt:lpstr>
      <vt:lpstr>PowerPointova predstavitev</vt:lpstr>
      <vt:lpstr>PowerPointova predstavitev</vt:lpstr>
      <vt:lpstr>AKRILNO STEKLO</vt:lpstr>
      <vt:lpstr>NAJLON</vt:lpstr>
      <vt:lpstr>PowerPointova predstavitev</vt:lpstr>
      <vt:lpstr>PowerPointova predstavitev</vt:lpstr>
      <vt:lpstr>PowerPointova predstavitev</vt:lpstr>
      <vt:lpstr>PowerPointova predstavitev</vt:lpstr>
      <vt:lpstr>Na diagramu vidimo, da se proizvodnja umetnih snovi strmo dviga in jo ocenjujemo v milijonih tonah letno.</vt:lpstr>
    </vt:vector>
  </TitlesOfParts>
  <Company>Čebelica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UMETNE SNOVI</dc:title>
  <dc:creator>Bojana</dc:creator>
  <cp:lastModifiedBy>Peter Purg</cp:lastModifiedBy>
  <cp:revision>3</cp:revision>
  <dcterms:created xsi:type="dcterms:W3CDTF">2005-09-14T20:38:46Z</dcterms:created>
  <dcterms:modified xsi:type="dcterms:W3CDTF">2020-03-23T12:08:33Z</dcterms:modified>
</cp:coreProperties>
</file>