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4343" autoAdjust="0"/>
  </p:normalViewPr>
  <p:slideViewPr>
    <p:cSldViewPr snapToGrid="0" showGuides="1">
      <p:cViewPr>
        <p:scale>
          <a:sx n="77" d="100"/>
          <a:sy n="77" d="100"/>
        </p:scale>
        <p:origin x="918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1-19T13:20:54.599" idx="1">
    <p:pos x="7680" y="3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7D4451-7D19-41ED-93F2-7BBC29A15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0" y="999308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sl-SI" sz="6600" b="1" dirty="0">
                <a:solidFill>
                  <a:srgbClr val="FF0000"/>
                </a:solidFill>
              </a:rPr>
              <a:t>PREBAVILA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BE169C0-93E8-4D7A-B5A3-51F11AAAD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6275" y="3457185"/>
            <a:ext cx="9688338" cy="2446478"/>
          </a:xfrm>
        </p:spPr>
        <p:txBody>
          <a:bodyPr>
            <a:normAutofit fontScale="77500" lnSpcReduction="20000"/>
          </a:bodyPr>
          <a:lstStyle/>
          <a:p>
            <a:r>
              <a:rPr lang="sl-SI" sz="3200" b="1" dirty="0" smtClean="0">
                <a:solidFill>
                  <a:srgbClr val="00B050"/>
                </a:solidFill>
              </a:rPr>
              <a:t>CILJ:</a:t>
            </a:r>
          </a:p>
          <a:p>
            <a:r>
              <a:rPr lang="sl-SI" sz="3200" b="1" dirty="0" smtClean="0">
                <a:solidFill>
                  <a:srgbClr val="00B050"/>
                </a:solidFill>
              </a:rPr>
              <a:t>Prebavni </a:t>
            </a:r>
            <a:r>
              <a:rPr lang="sl-SI" sz="3200" b="1" dirty="0">
                <a:solidFill>
                  <a:srgbClr val="00B050"/>
                </a:solidFill>
              </a:rPr>
              <a:t>sistem pretvori nekatere velike molekule iz hrane v majhne molekule, ki jih posamezne telesne celice lahko uporabijo za pridobivanje energije in kot gradnike za nastanek snovi, ki jih potrebujejo, ali jih začasno uskladiščijo.  </a:t>
            </a:r>
          </a:p>
          <a:p>
            <a:r>
              <a:rPr lang="sl-SI" dirty="0"/>
              <a:t>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87173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6" name="Rectangle 70">
            <a:extLst>
              <a:ext uri="{FF2B5EF4-FFF2-40B4-BE49-F238E27FC236}">
                <a16:creationId xmlns:a16="http://schemas.microsoft.com/office/drawing/2014/main" id="{FBFE3618-8387-4153-870E-99EA1B9784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AA97C33-2374-4F03-895A-15722F3DE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sl-SI" b="1"/>
              <a:t>DEBELO ČREVO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B99A42A-5548-4BB8-9115-A05821C360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26C29F4-6542-4BE1-B039-7C71F54D3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sl-SI" b="1"/>
              <a:t>ABSORBCIJA VODE</a:t>
            </a:r>
          </a:p>
        </p:txBody>
      </p:sp>
      <p:pic>
        <p:nvPicPr>
          <p:cNvPr id="8194" name="Picture 2" descr="Rezultat iskanja slik za DEBELO ČREVO">
            <a:extLst>
              <a:ext uri="{FF2B5EF4-FFF2-40B4-BE49-F238E27FC236}">
                <a16:creationId xmlns:a16="http://schemas.microsoft.com/office/drawing/2014/main" id="{DD1ECC14-5F46-4CAB-921A-0ABAFC43B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3626" y="640080"/>
            <a:ext cx="6425410" cy="525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 11">
            <a:extLst>
              <a:ext uri="{FF2B5EF4-FFF2-40B4-BE49-F238E27FC236}">
                <a16:creationId xmlns:a16="http://schemas.microsoft.com/office/drawing/2014/main" id="{D49441E5-946F-46B3-BDD2-BAD088532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36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3A45D1-8A89-450D-9FA4-2B6541F33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Vprašanja za ponovitev: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F65F5C8-3801-4ACF-B946-0E615375A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Kakšna je funkcija prebavil?</a:t>
            </a:r>
          </a:p>
          <a:p>
            <a:r>
              <a:rPr lang="sl-SI" dirty="0"/>
              <a:t>Kako so prebavila zgrajena?</a:t>
            </a:r>
          </a:p>
          <a:p>
            <a:r>
              <a:rPr lang="sl-SI" dirty="0"/>
              <a:t>Kaj je peristaltika?</a:t>
            </a:r>
          </a:p>
          <a:p>
            <a:r>
              <a:rPr lang="sl-SI" dirty="0"/>
              <a:t>Opiši mehansko in kemično predelavo hrane v prebavilih.</a:t>
            </a:r>
          </a:p>
          <a:p>
            <a:r>
              <a:rPr lang="sl-SI" dirty="0"/>
              <a:t>Kateri encimi sodelujejo pri predelavi hrane v prebavi, kje jih najdemo in kakšna je njihova naloga?</a:t>
            </a:r>
          </a:p>
          <a:p>
            <a:r>
              <a:rPr lang="sl-SI" dirty="0"/>
              <a:t>Kakšna je naloga organov, ki gradijo prebavni trak</a:t>
            </a:r>
            <a:r>
              <a:rPr lang="sl-SI" dirty="0" smtClean="0"/>
              <a:t>?</a:t>
            </a:r>
          </a:p>
          <a:p>
            <a:r>
              <a:rPr lang="sl-SI" dirty="0" smtClean="0"/>
              <a:t>Kakšna je razlika med presnovo in prebavo?</a:t>
            </a:r>
          </a:p>
          <a:p>
            <a:r>
              <a:rPr lang="sl-SI" dirty="0" smtClean="0"/>
              <a:t>Kakšno vlogo imajo jetra in trebušna slinavka </a:t>
            </a:r>
            <a:r>
              <a:rPr lang="sl-SI" smtClean="0"/>
              <a:t>pri prebavi?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86307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KRITERIJI USPEŠNOSTI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302707" y="1327759"/>
            <a:ext cx="10359025" cy="4960307"/>
          </a:xfrm>
        </p:spPr>
        <p:txBody>
          <a:bodyPr>
            <a:normAutofit/>
          </a:bodyPr>
          <a:lstStyle/>
          <a:p>
            <a:r>
              <a:rPr lang="sl-SI" dirty="0" smtClean="0"/>
              <a:t>razumeš </a:t>
            </a:r>
            <a:r>
              <a:rPr lang="sl-SI" dirty="0"/>
              <a:t>vlogo posameznih delov prebavne </a:t>
            </a:r>
            <a:r>
              <a:rPr lang="sl-SI" dirty="0" smtClean="0"/>
              <a:t>cevi</a:t>
            </a:r>
          </a:p>
          <a:p>
            <a:r>
              <a:rPr lang="sl-SI" dirty="0" smtClean="0"/>
              <a:t>povežeš </a:t>
            </a:r>
            <a:r>
              <a:rPr lang="sl-SI" dirty="0"/>
              <a:t>sestavo hrane s procesi v prebavni cevi,  </a:t>
            </a:r>
          </a:p>
          <a:p>
            <a:r>
              <a:rPr lang="sl-SI" dirty="0" smtClean="0"/>
              <a:t>razumeš </a:t>
            </a:r>
            <a:r>
              <a:rPr lang="sl-SI" dirty="0"/>
              <a:t>procese mehanske </a:t>
            </a:r>
            <a:r>
              <a:rPr lang="sl-SI" dirty="0" smtClean="0"/>
              <a:t>in kemične obdelave </a:t>
            </a:r>
            <a:r>
              <a:rPr lang="sl-SI" dirty="0"/>
              <a:t>hrane in jih povežejo s prebavo,  </a:t>
            </a:r>
          </a:p>
          <a:p>
            <a:r>
              <a:rPr lang="sl-SI" dirty="0"/>
              <a:t>v</a:t>
            </a:r>
            <a:r>
              <a:rPr lang="sl-SI" dirty="0" smtClean="0"/>
              <a:t>eš, da se snovi</a:t>
            </a:r>
            <a:r>
              <a:rPr lang="sl-SI" dirty="0"/>
              <a:t>, ki sodelujejo pri prebavi (slina, želodčni  sok, sok trebušne slinavke in žolč), izločajo v različnih delih prebavne </a:t>
            </a:r>
            <a:r>
              <a:rPr lang="sl-SI" dirty="0" smtClean="0"/>
              <a:t>cevi,</a:t>
            </a:r>
          </a:p>
          <a:p>
            <a:r>
              <a:rPr lang="sl-SI" dirty="0" smtClean="0"/>
              <a:t>veš, </a:t>
            </a:r>
            <a:r>
              <a:rPr lang="sl-SI" dirty="0"/>
              <a:t>da so prebavni encimi beljakovine, ki sodelujejo pri </a:t>
            </a:r>
            <a:r>
              <a:rPr lang="sl-SI" dirty="0" smtClean="0"/>
              <a:t>razgradnji hranilnih snovi,</a:t>
            </a:r>
          </a:p>
          <a:p>
            <a:r>
              <a:rPr lang="sl-SI" dirty="0"/>
              <a:t>p</a:t>
            </a:r>
            <a:r>
              <a:rPr lang="sl-SI" dirty="0" smtClean="0"/>
              <a:t>ojasniš, kako jetra </a:t>
            </a:r>
            <a:r>
              <a:rPr lang="sl-SI" dirty="0"/>
              <a:t>sodelujejo pri različnih nalogah (količina glukoze, tvorba žolča idr.), </a:t>
            </a:r>
            <a:endParaRPr lang="sl-SI" dirty="0" smtClean="0"/>
          </a:p>
          <a:p>
            <a:r>
              <a:rPr lang="sl-SI" dirty="0" smtClean="0"/>
              <a:t>razumeš </a:t>
            </a:r>
            <a:r>
              <a:rPr lang="sl-SI" dirty="0"/>
              <a:t>vlogo trebušne slinavke pri </a:t>
            </a:r>
            <a:r>
              <a:rPr lang="sl-SI" dirty="0" smtClean="0"/>
              <a:t>prebavi (kot </a:t>
            </a:r>
            <a:r>
              <a:rPr lang="sl-SI" dirty="0" err="1" smtClean="0"/>
              <a:t>ekso</a:t>
            </a:r>
            <a:r>
              <a:rPr lang="sl-SI" dirty="0" smtClean="0"/>
              <a:t>- in endokrina žleza)</a:t>
            </a:r>
          </a:p>
          <a:p>
            <a:r>
              <a:rPr lang="sl-SI" dirty="0"/>
              <a:t>p</a:t>
            </a:r>
            <a:r>
              <a:rPr lang="sl-SI" dirty="0" smtClean="0"/>
              <a:t>ovežeš absorpcijo </a:t>
            </a:r>
            <a:r>
              <a:rPr lang="sl-SI" dirty="0"/>
              <a:t>snovi iz prebavnega sistema </a:t>
            </a:r>
            <a:r>
              <a:rPr lang="sl-SI" dirty="0" smtClean="0"/>
              <a:t>z obtočili</a:t>
            </a:r>
          </a:p>
          <a:p>
            <a:r>
              <a:rPr lang="sl-SI" dirty="0" smtClean="0"/>
              <a:t>pojasniš, </a:t>
            </a:r>
            <a:r>
              <a:rPr lang="sl-SI" dirty="0"/>
              <a:t>da za delovanje človeškega organizma niso dovolj samo maščobe, beljakovine in ogljikovi hidrati, ampak mora s hrano dobiti tudi druge snovi – vitamine, rudninske snovi, </a:t>
            </a:r>
            <a:r>
              <a:rPr lang="sl-SI" dirty="0" smtClean="0"/>
              <a:t>razumeš </a:t>
            </a:r>
            <a:r>
              <a:rPr lang="sl-SI" dirty="0"/>
              <a:t>tudi pomen uravnotežene </a:t>
            </a:r>
            <a:r>
              <a:rPr lang="sl-SI" dirty="0" smtClean="0"/>
              <a:t>prehrane</a:t>
            </a:r>
            <a:r>
              <a:rPr lang="sl-SI" dirty="0"/>
              <a:t>.</a:t>
            </a: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2557679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BFE3618-8387-4153-870E-99EA1B9784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69A1174-1226-4391-B6FE-E5317B855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4450314" cy="1259894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rgbClr val="002060"/>
                </a:solidFill>
              </a:rPr>
              <a:t>PREHRANJEVALNA PIRAMIDA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B99A42A-5548-4BB8-9115-A05821C360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53BFDAE-9800-4790-ADCA-B6BC77418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599"/>
            <a:ext cx="4575918" cy="4162697"/>
          </a:xfrm>
        </p:spPr>
        <p:txBody>
          <a:bodyPr>
            <a:normAutofit lnSpcReduction="10000"/>
          </a:bodyPr>
          <a:lstStyle/>
          <a:p>
            <a:r>
              <a:rPr lang="sl-SI" b="1" dirty="0"/>
              <a:t>TIPI HRANIL, KI JIH POTREBUJEMO ZA PREŽIVETJE:</a:t>
            </a:r>
          </a:p>
          <a:p>
            <a:pPr marL="0" indent="0">
              <a:buNone/>
            </a:pPr>
            <a:r>
              <a:rPr lang="sl-SI" sz="2400" dirty="0"/>
              <a:t>-</a:t>
            </a:r>
            <a:r>
              <a:rPr lang="sl-SI" sz="2400" b="1" dirty="0">
                <a:solidFill>
                  <a:srgbClr val="FF0000"/>
                </a:solidFill>
              </a:rPr>
              <a:t>MAŠČOBE</a:t>
            </a:r>
          </a:p>
          <a:p>
            <a:pPr marL="0" indent="0">
              <a:buNone/>
            </a:pPr>
            <a:r>
              <a:rPr lang="sl-SI" sz="2400" dirty="0"/>
              <a:t>-</a:t>
            </a:r>
            <a:r>
              <a:rPr lang="sl-SI" sz="2400" b="1" dirty="0">
                <a:solidFill>
                  <a:srgbClr val="00B0F0"/>
                </a:solidFill>
              </a:rPr>
              <a:t>OGLJIKOVI HIDRATI </a:t>
            </a:r>
            <a:r>
              <a:rPr lang="sl-SI" sz="2400" dirty="0"/>
              <a:t>(ENOSTAVNI IN KOMPLEKSNI)</a:t>
            </a:r>
          </a:p>
          <a:p>
            <a:pPr marL="0" indent="0">
              <a:buNone/>
            </a:pPr>
            <a:r>
              <a:rPr lang="sl-SI" sz="2400" dirty="0"/>
              <a:t>-</a:t>
            </a:r>
            <a:r>
              <a:rPr lang="sl-SI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BELJAKOVINE</a:t>
            </a:r>
          </a:p>
          <a:p>
            <a:pPr marL="0" indent="0">
              <a:buNone/>
            </a:pPr>
            <a:r>
              <a:rPr lang="sl-SI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-</a:t>
            </a:r>
            <a:r>
              <a:rPr lang="sl-SI" sz="2400" b="1" dirty="0" smtClean="0">
                <a:solidFill>
                  <a:srgbClr val="00B050"/>
                </a:solidFill>
              </a:rPr>
              <a:t>VITAMINI IN MINERALI</a:t>
            </a:r>
            <a:endParaRPr lang="sl-SI" sz="2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sl-SI" sz="2400" dirty="0"/>
              <a:t>-</a:t>
            </a:r>
            <a:r>
              <a:rPr lang="sl-SI" sz="2400" b="1" dirty="0">
                <a:solidFill>
                  <a:srgbClr val="0070C0"/>
                </a:solidFill>
              </a:rPr>
              <a:t>VODA</a:t>
            </a:r>
          </a:p>
          <a:p>
            <a:pPr marL="0" indent="0">
              <a:buNone/>
            </a:pPr>
            <a:endParaRPr lang="sl-SI" sz="2400" dirty="0"/>
          </a:p>
          <a:p>
            <a:pPr marL="0" indent="0">
              <a:buNone/>
            </a:pPr>
            <a:r>
              <a:rPr lang="sl-SI" sz="2400" dirty="0"/>
              <a:t>+</a:t>
            </a:r>
            <a:r>
              <a:rPr lang="sl-SI" sz="2400" b="1" dirty="0"/>
              <a:t>GIBANJE</a:t>
            </a:r>
          </a:p>
        </p:txBody>
      </p:sp>
      <p:pic>
        <p:nvPicPr>
          <p:cNvPr id="1026" name="Picture 2" descr="Povezana slika">
            <a:extLst>
              <a:ext uri="{FF2B5EF4-FFF2-40B4-BE49-F238E27FC236}">
                <a16:creationId xmlns:a16="http://schemas.microsoft.com/office/drawing/2014/main" id="{EFCA0EE0-E55F-4B69-8D34-0D7601FF4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4247" y="640080"/>
            <a:ext cx="5804169" cy="525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 11">
            <a:extLst>
              <a:ext uri="{FF2B5EF4-FFF2-40B4-BE49-F238E27FC236}">
                <a16:creationId xmlns:a16="http://schemas.microsoft.com/office/drawing/2014/main" id="{D49441E5-946F-46B3-BDD2-BAD088532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4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F90406-7034-485F-85E9-393259AA3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731" y="624110"/>
            <a:ext cx="9897881" cy="917307"/>
          </a:xfrm>
        </p:spPr>
        <p:txBody>
          <a:bodyPr/>
          <a:lstStyle/>
          <a:p>
            <a:r>
              <a:rPr lang="sl-SI" dirty="0"/>
              <a:t>Naloga prebavil: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DAAED5E-827C-4741-B02F-AB2D26CB3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154" y="1410789"/>
            <a:ext cx="10433458" cy="4500433"/>
          </a:xfrm>
        </p:spPr>
        <p:txBody>
          <a:bodyPr>
            <a:normAutofit/>
          </a:bodyPr>
          <a:lstStyle/>
          <a:p>
            <a:r>
              <a:rPr lang="sl-SI" sz="2400" b="1" dirty="0">
                <a:solidFill>
                  <a:srgbClr val="FF0000"/>
                </a:solidFill>
              </a:rPr>
              <a:t>Mehanska</a:t>
            </a:r>
            <a:r>
              <a:rPr lang="sl-SI" sz="2400" b="1" dirty="0"/>
              <a:t> in </a:t>
            </a:r>
            <a:r>
              <a:rPr lang="sl-SI" sz="2400" b="1" dirty="0">
                <a:solidFill>
                  <a:srgbClr val="FF0000"/>
                </a:solidFill>
              </a:rPr>
              <a:t>kemična obdelava </a:t>
            </a:r>
            <a:r>
              <a:rPr lang="sl-SI" sz="2400" b="1" dirty="0"/>
              <a:t>zaužite hrane</a:t>
            </a:r>
          </a:p>
          <a:p>
            <a:r>
              <a:rPr lang="sl-SI" sz="2400" b="1" dirty="0" err="1">
                <a:solidFill>
                  <a:srgbClr val="FF0000"/>
                </a:solidFill>
              </a:rPr>
              <a:t>Absorbcija</a:t>
            </a:r>
            <a:r>
              <a:rPr lang="sl-SI" sz="2400" b="1" dirty="0">
                <a:solidFill>
                  <a:srgbClr val="FF0000"/>
                </a:solidFill>
              </a:rPr>
              <a:t> hranilnih snovi</a:t>
            </a:r>
            <a:r>
              <a:rPr lang="sl-SI" sz="2400" b="1" dirty="0"/>
              <a:t>, potrebnih za naše preživetje</a:t>
            </a:r>
          </a:p>
        </p:txBody>
      </p:sp>
      <p:pic>
        <p:nvPicPr>
          <p:cNvPr id="2050" name="Picture 2" descr="Rezultat iskanja slik za food processing body">
            <a:extLst>
              <a:ext uri="{FF2B5EF4-FFF2-40B4-BE49-F238E27FC236}">
                <a16:creationId xmlns:a16="http://schemas.microsoft.com/office/drawing/2014/main" id="{4A0938F4-7E30-417A-801E-2F72D6594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83" y="3165231"/>
            <a:ext cx="7098363" cy="342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zultat iskanja slik za food processing body">
            <a:extLst>
              <a:ext uri="{FF2B5EF4-FFF2-40B4-BE49-F238E27FC236}">
                <a16:creationId xmlns:a16="http://schemas.microsoft.com/office/drawing/2014/main" id="{362BF0BF-8E98-45E6-BC4B-06DCE9959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227" y="2387772"/>
            <a:ext cx="3028219" cy="447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140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Povezana slika">
            <a:extLst>
              <a:ext uri="{FF2B5EF4-FFF2-40B4-BE49-F238E27FC236}">
                <a16:creationId xmlns:a16="http://schemas.microsoft.com/office/drawing/2014/main" id="{63BF7A9B-84D7-4BED-BD75-AEBF199AA5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2" b="2"/>
          <a:stretch/>
        </p:blipFill>
        <p:spPr bwMode="auto">
          <a:xfrm>
            <a:off x="4619543" y="4748"/>
            <a:ext cx="7572457" cy="684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42347AE-DA71-4EEE-8320-9983A07DC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521" y="-48290"/>
            <a:ext cx="4048982" cy="1953290"/>
          </a:xfrm>
        </p:spPr>
        <p:txBody>
          <a:bodyPr>
            <a:noAutofit/>
          </a:bodyPr>
          <a:lstStyle/>
          <a:p>
            <a:r>
              <a:rPr lang="sl-SI" sz="3000" b="1" dirty="0">
                <a:solidFill>
                  <a:srgbClr val="FF0000"/>
                </a:solidFill>
              </a:rPr>
              <a:t>Zgradba prebavil</a:t>
            </a:r>
            <a:r>
              <a:rPr lang="sl-SI" sz="3000" b="1" dirty="0" smtClean="0">
                <a:solidFill>
                  <a:srgbClr val="FF0000"/>
                </a:solidFill>
              </a:rPr>
              <a:t>: stene notranjih organov so iz gladkih mišic </a:t>
            </a:r>
            <a:endParaRPr lang="sl-SI" sz="3000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75765C2-4371-4EC5-A931-D4DDE6238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endParaRPr lang="sl-SI" dirty="0"/>
          </a:p>
        </p:txBody>
      </p:sp>
      <p:pic>
        <p:nvPicPr>
          <p:cNvPr id="3080" name="Picture 8" descr="Rezultat iskanja slik za prebavila">
            <a:extLst>
              <a:ext uri="{FF2B5EF4-FFF2-40B4-BE49-F238E27FC236}">
                <a16:creationId xmlns:a16="http://schemas.microsoft.com/office/drawing/2014/main" id="{02DC5D35-F58B-41D3-AB36-1583D8DE8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2673"/>
            <a:ext cx="4607169" cy="509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488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0C28CD-D54C-4267-9B9A-3EDF7EFA6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17307"/>
          </a:xfrm>
        </p:spPr>
        <p:txBody>
          <a:bodyPr>
            <a:normAutofit/>
          </a:bodyPr>
          <a:lstStyle/>
          <a:p>
            <a:r>
              <a:rPr lang="sl-SI" sz="4000" b="1" dirty="0">
                <a:solidFill>
                  <a:srgbClr val="0070C0"/>
                </a:solidFill>
              </a:rPr>
              <a:t>Mehanska</a:t>
            </a:r>
            <a:r>
              <a:rPr lang="sl-SI" sz="4000" b="1" dirty="0"/>
              <a:t> obdelava hrane: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6009E90-CDAB-49F4-933F-7EB2CF9D6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7097" y="1802674"/>
            <a:ext cx="10224452" cy="4676503"/>
          </a:xfrm>
        </p:spPr>
        <p:txBody>
          <a:bodyPr/>
          <a:lstStyle/>
          <a:p>
            <a:r>
              <a:rPr lang="sl-SI" sz="2800" b="1" dirty="0">
                <a:solidFill>
                  <a:srgbClr val="FF0000"/>
                </a:solidFill>
              </a:rPr>
              <a:t>Usta</a:t>
            </a:r>
            <a:r>
              <a:rPr lang="sl-SI" sz="2800" b="1" dirty="0"/>
              <a:t> – </a:t>
            </a:r>
            <a:r>
              <a:rPr lang="sl-SI" sz="2800" b="1" dirty="0" smtClean="0"/>
              <a:t>zobje in </a:t>
            </a:r>
          </a:p>
          <a:p>
            <a:pPr marL="0" indent="0">
              <a:buNone/>
            </a:pPr>
            <a:r>
              <a:rPr lang="sl-SI" sz="2800" b="1" dirty="0"/>
              <a:t> </a:t>
            </a:r>
            <a:r>
              <a:rPr lang="sl-SI" sz="2800" b="1" dirty="0" smtClean="0"/>
              <a:t>               jezik</a:t>
            </a:r>
            <a:endParaRPr lang="sl-SI" sz="2800" b="1" dirty="0"/>
          </a:p>
          <a:p>
            <a:endParaRPr lang="sl-SI" sz="2800" b="1" dirty="0"/>
          </a:p>
          <a:p>
            <a:endParaRPr lang="sl-SI" sz="2800" b="1" dirty="0"/>
          </a:p>
          <a:p>
            <a:r>
              <a:rPr lang="sl-SI" sz="2800" b="1" dirty="0">
                <a:solidFill>
                  <a:srgbClr val="FF0000"/>
                </a:solidFill>
              </a:rPr>
              <a:t>Želodec</a:t>
            </a:r>
            <a:r>
              <a:rPr lang="sl-SI" sz="2800" b="1" dirty="0"/>
              <a:t> – mišice</a:t>
            </a:r>
          </a:p>
          <a:p>
            <a:endParaRPr lang="sl-SI" dirty="0"/>
          </a:p>
        </p:txBody>
      </p:sp>
      <p:pic>
        <p:nvPicPr>
          <p:cNvPr id="4098" name="Picture 2" descr="Rezultat iskanja slik za mouth">
            <a:extLst>
              <a:ext uri="{FF2B5EF4-FFF2-40B4-BE49-F238E27FC236}">
                <a16:creationId xmlns:a16="http://schemas.microsoft.com/office/drawing/2014/main" id="{8AB0F686-22F7-4849-A454-0FB642426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142" y="1552182"/>
            <a:ext cx="3775182" cy="49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ovezana slika">
            <a:extLst>
              <a:ext uri="{FF2B5EF4-FFF2-40B4-BE49-F238E27FC236}">
                <a16:creationId xmlns:a16="http://schemas.microsoft.com/office/drawing/2014/main" id="{47623F47-C7CC-40A9-996A-3551BDB8A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826" y="1820006"/>
            <a:ext cx="7246327" cy="521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88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CAA9DD-2159-48E7-9C58-C93168083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1" y="624110"/>
            <a:ext cx="9675812" cy="1280890"/>
          </a:xfrm>
        </p:spPr>
        <p:txBody>
          <a:bodyPr>
            <a:normAutofit fontScale="90000"/>
          </a:bodyPr>
          <a:lstStyle/>
          <a:p>
            <a:r>
              <a:rPr lang="sl-SI" sz="4000" b="1" dirty="0"/>
              <a:t>Kemična obdelava </a:t>
            </a:r>
            <a:r>
              <a:rPr lang="sl-SI" sz="4000" b="1" dirty="0" smtClean="0"/>
              <a:t>hrane:</a:t>
            </a:r>
            <a:br>
              <a:rPr lang="sl-SI" sz="4000" b="1" dirty="0" smtClean="0"/>
            </a:br>
            <a:r>
              <a:rPr lang="sl-SI" sz="4000" b="1" dirty="0" smtClean="0"/>
              <a:t>Z ENCIMI</a:t>
            </a:r>
            <a:endParaRPr lang="sl-SI" sz="4000" b="1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423D8A6-880E-4F64-9887-C346BDEF1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315" y="1629646"/>
            <a:ext cx="10159138" cy="3777622"/>
          </a:xfrm>
        </p:spPr>
        <p:txBody>
          <a:bodyPr>
            <a:normAutofit/>
          </a:bodyPr>
          <a:lstStyle/>
          <a:p>
            <a:r>
              <a:rPr lang="sl-SI" sz="2800" b="1" dirty="0" smtClean="0"/>
              <a:t>Usta</a:t>
            </a:r>
            <a:r>
              <a:rPr lang="sl-SI" sz="2800" dirty="0" smtClean="0"/>
              <a:t>, v slini</a:t>
            </a:r>
            <a:r>
              <a:rPr lang="sl-SI" sz="2800" dirty="0" smtClean="0"/>
              <a:t>– </a:t>
            </a:r>
            <a:r>
              <a:rPr lang="sl-SI" sz="2800" dirty="0" smtClean="0">
                <a:solidFill>
                  <a:srgbClr val="FF0000"/>
                </a:solidFill>
              </a:rPr>
              <a:t>amilaze </a:t>
            </a:r>
            <a:r>
              <a:rPr lang="sl-SI" sz="2800" dirty="0"/>
              <a:t>in </a:t>
            </a:r>
            <a:r>
              <a:rPr lang="sl-SI" sz="2800" dirty="0">
                <a:solidFill>
                  <a:srgbClr val="FF0000"/>
                </a:solidFill>
              </a:rPr>
              <a:t>ptialin</a:t>
            </a:r>
          </a:p>
          <a:p>
            <a:endParaRPr lang="sl-SI" sz="2800" dirty="0"/>
          </a:p>
          <a:p>
            <a:r>
              <a:rPr lang="sl-SI" sz="2800" b="1" dirty="0" smtClean="0"/>
              <a:t>Želodec, v kislini </a:t>
            </a:r>
            <a:r>
              <a:rPr lang="sl-SI" sz="2800" dirty="0" smtClean="0"/>
              <a:t>-  </a:t>
            </a:r>
            <a:r>
              <a:rPr lang="sl-SI" sz="2800" dirty="0">
                <a:solidFill>
                  <a:srgbClr val="FF0000"/>
                </a:solidFill>
              </a:rPr>
              <a:t>pepsin</a:t>
            </a:r>
          </a:p>
          <a:p>
            <a:endParaRPr lang="sl-SI" sz="2800" dirty="0"/>
          </a:p>
          <a:p>
            <a:r>
              <a:rPr lang="sl-SI" sz="2800" b="1" dirty="0"/>
              <a:t>Dvanajstnik</a:t>
            </a:r>
            <a:r>
              <a:rPr lang="sl-SI" sz="2800" dirty="0"/>
              <a:t> – </a:t>
            </a:r>
            <a:r>
              <a:rPr lang="sl-SI" sz="2800" dirty="0" smtClean="0"/>
              <a:t>v žolču lipaze </a:t>
            </a:r>
            <a:endParaRPr lang="sl-SI" sz="2800" dirty="0"/>
          </a:p>
        </p:txBody>
      </p:sp>
      <p:pic>
        <p:nvPicPr>
          <p:cNvPr id="5122" name="Picture 2" descr="Rezultat iskanja slik za kruh">
            <a:extLst>
              <a:ext uri="{FF2B5EF4-FFF2-40B4-BE49-F238E27FC236}">
                <a16:creationId xmlns:a16="http://schemas.microsoft.com/office/drawing/2014/main" id="{1C9631E1-B685-458A-81CE-481861A9D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091" y="404446"/>
            <a:ext cx="4021909" cy="202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ovezana slika">
            <a:extLst>
              <a:ext uri="{FF2B5EF4-FFF2-40B4-BE49-F238E27FC236}">
                <a16:creationId xmlns:a16="http://schemas.microsoft.com/office/drawing/2014/main" id="{61E9C917-5098-4A8D-87DC-4C20D9680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816" y="2751993"/>
            <a:ext cx="2655275" cy="265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ovezana slika">
            <a:extLst>
              <a:ext uri="{FF2B5EF4-FFF2-40B4-BE49-F238E27FC236}">
                <a16:creationId xmlns:a16="http://schemas.microsoft.com/office/drawing/2014/main" id="{E31C0772-D9B4-46FA-9140-429D1070D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754" y="4354390"/>
            <a:ext cx="4191000" cy="23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553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0E7188-32F8-42F3-A874-F168261F6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269" y="624110"/>
            <a:ext cx="9450344" cy="2068986"/>
          </a:xfrm>
        </p:spPr>
        <p:txBody>
          <a:bodyPr>
            <a:normAutofit/>
          </a:bodyPr>
          <a:lstStyle/>
          <a:p>
            <a:pPr algn="ctr"/>
            <a:r>
              <a:rPr lang="sl-SI" sz="3100" b="1" dirty="0" smtClean="0">
                <a:solidFill>
                  <a:srgbClr val="FF0000"/>
                </a:solidFill>
              </a:rPr>
              <a:t>PERISTALTIKA – nenehno premikanje prebavne cevi s pomočjo mišic, potiskanje </a:t>
            </a:r>
            <a:r>
              <a:rPr lang="sl-SI" sz="2800" b="1" dirty="0" smtClean="0">
                <a:solidFill>
                  <a:srgbClr val="FF0000"/>
                </a:solidFill>
              </a:rPr>
              <a:t>hrane navzdol</a:t>
            </a:r>
            <a:endParaRPr lang="sl-SI" sz="2800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A193D62-D946-4FD5-A30C-6650397B5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543" y="1515291"/>
            <a:ext cx="9937069" cy="4395931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6146" name="Picture 2" descr="Povezana slika">
            <a:extLst>
              <a:ext uri="{FF2B5EF4-FFF2-40B4-BE49-F238E27FC236}">
                <a16:creationId xmlns:a16="http://schemas.microsoft.com/office/drawing/2014/main" id="{3FE601B2-2AD3-4891-9F51-7CBDB2B88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37608" y="989658"/>
            <a:ext cx="5663978" cy="880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803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632D5E-40B6-49E3-AFF2-136C0AFF3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45733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sl-SI" sz="4800" b="1" dirty="0">
                <a:solidFill>
                  <a:srgbClr val="00B050"/>
                </a:solidFill>
              </a:rPr>
              <a:t>TANKO ČREVO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16C380C-2CD5-4AEF-9E00-455D7BA4F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69" y="2133600"/>
            <a:ext cx="10368143" cy="3777622"/>
          </a:xfrm>
        </p:spPr>
        <p:txBody>
          <a:bodyPr>
            <a:normAutofit/>
          </a:bodyPr>
          <a:lstStyle/>
          <a:p>
            <a:r>
              <a:rPr lang="sl-SI" sz="2800" b="1" dirty="0">
                <a:solidFill>
                  <a:srgbClr val="FF0000"/>
                </a:solidFill>
              </a:rPr>
              <a:t>ABSORBCIJA HRANIL </a:t>
            </a:r>
            <a:r>
              <a:rPr lang="sl-SI" sz="2800" b="1" dirty="0"/>
              <a:t>(MAŠČOB BELJAKOVIN IN OGLJIKOVIH HIDRATOV)</a:t>
            </a:r>
          </a:p>
        </p:txBody>
      </p:sp>
      <p:pic>
        <p:nvPicPr>
          <p:cNvPr id="7170" name="Picture 2" descr="Rezultat iskanja slik za TANKO ČREVO">
            <a:extLst>
              <a:ext uri="{FF2B5EF4-FFF2-40B4-BE49-F238E27FC236}">
                <a16:creationId xmlns:a16="http://schemas.microsoft.com/office/drawing/2014/main" id="{A72E52CF-8A32-44E7-AF87-5DB740B95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390" y="2607165"/>
            <a:ext cx="4904810" cy="425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369631"/>
      </p:ext>
    </p:extLst>
  </p:cSld>
  <p:clrMapOvr>
    <a:masterClrMapping/>
  </p:clrMapOvr>
</p:sld>
</file>

<file path=ppt/theme/theme1.xml><?xml version="1.0" encoding="utf-8"?>
<a:theme xmlns:a="http://schemas.openxmlformats.org/drawingml/2006/main" name="Šelest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388</Words>
  <Application>Microsoft Office PowerPoint</Application>
  <PresentationFormat>Širokozaslonsko</PresentationFormat>
  <Paragraphs>53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Šelest</vt:lpstr>
      <vt:lpstr>PREBAVILA</vt:lpstr>
      <vt:lpstr>KRITERIJI USPEŠNOSTI</vt:lpstr>
      <vt:lpstr>PREHRANJEVALNA PIRAMIDA</vt:lpstr>
      <vt:lpstr>Naloga prebavil:</vt:lpstr>
      <vt:lpstr>Zgradba prebavil: stene notranjih organov so iz gladkih mišic </vt:lpstr>
      <vt:lpstr>Mehanska obdelava hrane:</vt:lpstr>
      <vt:lpstr>Kemična obdelava hrane: Z ENCIMI</vt:lpstr>
      <vt:lpstr>PERISTALTIKA – nenehno premikanje prebavne cevi s pomočjo mišic, potiskanje hrane navzdol</vt:lpstr>
      <vt:lpstr>TANKO ČREVO</vt:lpstr>
      <vt:lpstr>DEBELO ČREVO</vt:lpstr>
      <vt:lpstr>Vprašanja za ponovitev: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PREBAVILA</dc:title>
  <dc:creator>Karmen</dc:creator>
  <cp:lastModifiedBy>Karmen Slana</cp:lastModifiedBy>
  <cp:revision>7</cp:revision>
  <dcterms:created xsi:type="dcterms:W3CDTF">2020-01-19T13:00:42Z</dcterms:created>
  <dcterms:modified xsi:type="dcterms:W3CDTF">2020-03-31T16:49:28Z</dcterms:modified>
</cp:coreProperties>
</file>