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73" r:id="rId10"/>
    <p:sldId id="266" r:id="rId11"/>
    <p:sldId id="269" r:id="rId12"/>
    <p:sldId id="268" r:id="rId13"/>
    <p:sldId id="259" r:id="rId14"/>
    <p:sldId id="267" r:id="rId15"/>
    <p:sldId id="270" r:id="rId16"/>
    <p:sldId id="271" r:id="rId17"/>
    <p:sldId id="272" r:id="rId18"/>
    <p:sldId id="265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595" autoAdjust="0"/>
  </p:normalViewPr>
  <p:slideViewPr>
    <p:cSldViewPr>
      <p:cViewPr varScale="1">
        <p:scale>
          <a:sx n="72" d="100"/>
          <a:sy n="72" d="100"/>
        </p:scale>
        <p:origin x="84" y="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25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8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41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61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93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048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23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76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11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5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18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9E12-14AC-4EE1-8A46-34C702AC4A98}" type="datetimeFigureOut">
              <a:rPr lang="sl-SI" smtClean="0"/>
              <a:t>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9BA7-94C0-477A-B846-50094E3717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1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iZYLeIJwe4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OBTOČILA OZ. TRANSPORTNI SISTEM</a:t>
            </a:r>
            <a:br>
              <a:rPr lang="sl-SI" sz="4800" b="1" dirty="0">
                <a:solidFill>
                  <a:srgbClr val="FF0000"/>
                </a:solidFill>
              </a:rPr>
            </a:br>
            <a:r>
              <a:rPr lang="sl-SI" sz="4800" b="1" dirty="0">
                <a:solidFill>
                  <a:srgbClr val="FF0000"/>
                </a:solidFill>
              </a:rPr>
              <a:t>(Človek)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6768752" cy="29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8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BCCD7-56C4-4AEA-A47D-430C2936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ZGRADBA KRVI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C6113C-3891-4394-A411-0B9968D7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Rezultat iskanja slik za blood mycroscope">
            <a:extLst>
              <a:ext uri="{FF2B5EF4-FFF2-40B4-BE49-F238E27FC236}">
                <a16:creationId xmlns:a16="http://schemas.microsoft.com/office/drawing/2014/main" id="{E7B65B86-0742-43D6-8D65-7548736E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trombociti">
            <a:extLst>
              <a:ext uri="{FF2B5EF4-FFF2-40B4-BE49-F238E27FC236}">
                <a16:creationId xmlns:a16="http://schemas.microsoft.com/office/drawing/2014/main" id="{45403FDF-23F2-40AF-A10A-6E08BEC6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4" y="1097844"/>
            <a:ext cx="8435212" cy="57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67146D-B8F5-47D2-83C1-0E9B37E6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ZGRADBA KRVI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FD2B0C-41F7-4348-BB5A-941C4857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Kri je zgrajena iz:</a:t>
            </a:r>
          </a:p>
          <a:p>
            <a:pPr marL="0" indent="0">
              <a:buNone/>
            </a:pPr>
            <a:r>
              <a:rPr lang="sl-SI" sz="3600" b="1" dirty="0"/>
              <a:t>-</a:t>
            </a:r>
            <a:r>
              <a:rPr lang="sl-SI" sz="4000" b="1" dirty="0">
                <a:solidFill>
                  <a:srgbClr val="FF0000"/>
                </a:solidFill>
              </a:rPr>
              <a:t>RDEČIH KRVNIČK</a:t>
            </a:r>
          </a:p>
          <a:p>
            <a:pPr marL="0" indent="0">
              <a:buNone/>
            </a:pPr>
            <a:r>
              <a:rPr lang="sl-SI" sz="3600" b="1" dirty="0"/>
              <a:t>-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BELIH KRVNIČK</a:t>
            </a:r>
          </a:p>
          <a:p>
            <a:pPr marL="0" indent="0">
              <a:buNone/>
            </a:pPr>
            <a:r>
              <a:rPr lang="sl-SI" sz="3600" b="1" dirty="0"/>
              <a:t>-</a:t>
            </a:r>
            <a:r>
              <a:rPr lang="sl-SI" sz="4000" b="1" dirty="0">
                <a:solidFill>
                  <a:srgbClr val="0070C0"/>
                </a:solidFill>
              </a:rPr>
              <a:t>KRVNIH PLOŠČIC</a:t>
            </a:r>
          </a:p>
          <a:p>
            <a:pPr marL="0" indent="0">
              <a:buNone/>
            </a:pPr>
            <a:r>
              <a:rPr lang="sl-SI" sz="3600" b="1" dirty="0"/>
              <a:t>-</a:t>
            </a:r>
            <a:r>
              <a:rPr lang="sl-SI" sz="4000" b="1" dirty="0">
                <a:solidFill>
                  <a:srgbClr val="FFC000"/>
                </a:solidFill>
              </a:rPr>
              <a:t>KRVNE PLAZME</a:t>
            </a:r>
            <a:endParaRPr lang="sl-SI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9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242B2-BC39-4955-B8E1-35B22129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dirty="0"/>
              <a:t>Nastanek krvi: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A68785-FF7D-453F-B4C2-6920CF6D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-kri nastaja v </a:t>
            </a:r>
            <a:r>
              <a:rPr lang="sl-SI" sz="3600" dirty="0">
                <a:solidFill>
                  <a:srgbClr val="FF0000"/>
                </a:solidFill>
              </a:rPr>
              <a:t>rdečem kostnem </a:t>
            </a:r>
            <a:r>
              <a:rPr lang="sl-SI" sz="3600" dirty="0" err="1">
                <a:solidFill>
                  <a:srgbClr val="FF0000"/>
                </a:solidFill>
              </a:rPr>
              <a:t>mozku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052" name="Picture 4" descr="Rezultat iskanja slik za red bone marrow">
            <a:extLst>
              <a:ext uri="{FF2B5EF4-FFF2-40B4-BE49-F238E27FC236}">
                <a16:creationId xmlns:a16="http://schemas.microsoft.com/office/drawing/2014/main" id="{11E2B2ED-28D8-4F58-BAC7-9974853F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059163" cy="42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zultat iskanja slik za levkocites different">
            <a:extLst>
              <a:ext uri="{FF2B5EF4-FFF2-40B4-BE49-F238E27FC236}">
                <a16:creationId xmlns:a16="http://schemas.microsoft.com/office/drawing/2014/main" id="{B6A9BE81-97CC-4BF6-8DEE-0AF87045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" y="-99392"/>
            <a:ext cx="8965591" cy="68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20689"/>
            <a:ext cx="8219256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BELE</a:t>
            </a:r>
            <a:r>
              <a:rPr lang="sl-SI" sz="3600" b="1" dirty="0"/>
              <a:t> </a:t>
            </a:r>
            <a:r>
              <a:rPr lang="sl-SI" sz="3600" b="1" dirty="0">
                <a:solidFill>
                  <a:srgbClr val="FF0000"/>
                </a:solidFill>
              </a:rPr>
              <a:t>KRVNIČKE</a:t>
            </a:r>
            <a:r>
              <a:rPr lang="sl-SI" sz="3600" b="1" dirty="0"/>
              <a:t> ALI </a:t>
            </a:r>
            <a:r>
              <a:rPr lang="sl-SI" sz="3600" b="1" dirty="0">
                <a:solidFill>
                  <a:srgbClr val="00B0F0"/>
                </a:solidFill>
              </a:rPr>
              <a:t>LEVKOCITI</a:t>
            </a:r>
            <a:endParaRPr lang="sl-SI" sz="3600" b="1" dirty="0"/>
          </a:p>
          <a:p>
            <a:pPr marL="0" indent="0">
              <a:buNone/>
            </a:pPr>
            <a:endParaRPr lang="sl-SI" b="1" dirty="0"/>
          </a:p>
          <a:p>
            <a:r>
              <a:rPr lang="sl-SI" b="1" dirty="0">
                <a:solidFill>
                  <a:srgbClr val="FF0000"/>
                </a:solidFill>
              </a:rPr>
              <a:t>BORBA</a:t>
            </a:r>
            <a:r>
              <a:rPr lang="sl-SI" b="1" dirty="0"/>
              <a:t> proti </a:t>
            </a:r>
          </a:p>
          <a:p>
            <a:pPr marL="0" indent="0">
              <a:buNone/>
            </a:pPr>
            <a:r>
              <a:rPr lang="sl-SI" b="1" dirty="0"/>
              <a:t>bakterijam, </a:t>
            </a:r>
          </a:p>
          <a:p>
            <a:pPr marL="0" indent="0">
              <a:buNone/>
            </a:pPr>
            <a:r>
              <a:rPr lang="sl-SI" b="1" dirty="0"/>
              <a:t>virusom in </a:t>
            </a:r>
          </a:p>
          <a:p>
            <a:pPr marL="0" indent="0">
              <a:buNone/>
            </a:pPr>
            <a:r>
              <a:rPr lang="sl-SI" b="1" dirty="0"/>
              <a:t>okužbam </a:t>
            </a:r>
          </a:p>
          <a:p>
            <a:pPr marL="0" indent="0">
              <a:buNone/>
            </a:pPr>
            <a:r>
              <a:rPr lang="sl-SI" b="1" dirty="0"/>
              <a:t>-poznamo jih več vrst: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79512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2"/>
              </a:rPr>
              <a:t>https://www.youtube.com/watch?v=iZYLeIJwe4w</a:t>
            </a:r>
            <a:endParaRPr lang="sl-SI" dirty="0"/>
          </a:p>
        </p:txBody>
      </p:sp>
      <p:pic>
        <p:nvPicPr>
          <p:cNvPr id="4100" name="Picture 4" descr="Rezultat iskanja slik za BELE KRVNIČ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46957" cy="31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zultat iskanja slik za white blod cells">
            <a:extLst>
              <a:ext uri="{FF2B5EF4-FFF2-40B4-BE49-F238E27FC236}">
                <a16:creationId xmlns:a16="http://schemas.microsoft.com/office/drawing/2014/main" id="{49D068CB-2517-4C68-91B0-DD9619EA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-333164"/>
            <a:ext cx="7524328" cy="75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F7FD62-C077-4B4A-B0CA-7A8D104F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4000" b="1" dirty="0">
                <a:solidFill>
                  <a:srgbClr val="FF0000"/>
                </a:solidFill>
              </a:rPr>
              <a:t>KRVNE PLOŠČICE </a:t>
            </a:r>
            <a:r>
              <a:rPr lang="sl-SI" sz="4000" b="1" dirty="0"/>
              <a:t>ALI </a:t>
            </a:r>
            <a:r>
              <a:rPr lang="sl-SI" sz="4000" b="1" dirty="0">
                <a:solidFill>
                  <a:srgbClr val="00B0F0"/>
                </a:solidFill>
              </a:rPr>
              <a:t>TROMBOCITI</a:t>
            </a:r>
          </a:p>
          <a:p>
            <a:pPr marL="0" indent="0">
              <a:buNone/>
            </a:pPr>
            <a:endParaRPr lang="sl-SI" b="1" dirty="0"/>
          </a:p>
          <a:p>
            <a:r>
              <a:rPr lang="sl-SI" b="1" dirty="0">
                <a:solidFill>
                  <a:srgbClr val="FF0000"/>
                </a:solidFill>
              </a:rPr>
              <a:t>OBNAVLJANJE</a:t>
            </a:r>
            <a:r>
              <a:rPr lang="sl-SI" b="1" dirty="0"/>
              <a:t> tkiv</a:t>
            </a:r>
          </a:p>
          <a:p>
            <a:pPr marL="0" indent="0">
              <a:buNone/>
            </a:pPr>
            <a:r>
              <a:rPr lang="sl-SI" b="1" dirty="0"/>
              <a:t>in </a:t>
            </a:r>
            <a:r>
              <a:rPr lang="sl-SI" b="1" dirty="0">
                <a:solidFill>
                  <a:srgbClr val="FF0000"/>
                </a:solidFill>
              </a:rPr>
              <a:t>CELJENJE</a:t>
            </a:r>
            <a:r>
              <a:rPr lang="sl-SI" b="1" dirty="0"/>
              <a:t> ran 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-niso prave celice ampak </a:t>
            </a:r>
          </a:p>
          <a:p>
            <a:pPr marL="0" indent="0">
              <a:buNone/>
            </a:pPr>
            <a:r>
              <a:rPr lang="sl-SI" b="1" dirty="0"/>
              <a:t>le membrane z različnimi </a:t>
            </a:r>
          </a:p>
          <a:p>
            <a:pPr marL="0" indent="0">
              <a:buNone/>
            </a:pPr>
            <a:r>
              <a:rPr lang="sl-SI" b="1" dirty="0"/>
              <a:t>snovmi, ki ob poškodbi</a:t>
            </a:r>
          </a:p>
          <a:p>
            <a:pPr marL="0" indent="0">
              <a:buNone/>
            </a:pPr>
            <a:r>
              <a:rPr lang="sl-SI" b="1" dirty="0"/>
              <a:t>spodbudijo celjenje rane</a:t>
            </a:r>
          </a:p>
          <a:p>
            <a:r>
              <a:rPr lang="sl-SI" dirty="0"/>
              <a:t>-</a:t>
            </a:r>
            <a:r>
              <a:rPr lang="sl-SI" dirty="0" err="1"/>
              <a:t>trombocitoza</a:t>
            </a:r>
            <a:endParaRPr lang="sl-SI" dirty="0"/>
          </a:p>
        </p:txBody>
      </p:sp>
      <p:pic>
        <p:nvPicPr>
          <p:cNvPr id="4" name="Picture 2" descr="Rezultat iskanja slik za CELJENJE RANE">
            <a:extLst>
              <a:ext uri="{FF2B5EF4-FFF2-40B4-BE49-F238E27FC236}">
                <a16:creationId xmlns:a16="http://schemas.microsoft.com/office/drawing/2014/main" id="{FAB8D851-BCF5-42D2-B809-FC0928EE6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0"/>
          <a:stretch/>
        </p:blipFill>
        <p:spPr bwMode="auto">
          <a:xfrm>
            <a:off x="5292080" y="1196752"/>
            <a:ext cx="3851920" cy="4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7B5BE88B-5B65-433A-AE66-482323B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713460" cy="58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0F7CA2-4DCE-4DAA-A34E-C7AAAC98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RDEČE KRVNIČKE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B8EBCE-926A-4E54-A5EB-BE8FF466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Naloga: </a:t>
            </a:r>
            <a:r>
              <a:rPr lang="sl-SI" dirty="0">
                <a:solidFill>
                  <a:srgbClr val="FF0000"/>
                </a:solidFill>
              </a:rPr>
              <a:t>prenos plinov </a:t>
            </a:r>
            <a:r>
              <a:rPr lang="sl-SI" dirty="0"/>
              <a:t>(O</a:t>
            </a:r>
            <a:r>
              <a:rPr lang="sl-SI" sz="1600" dirty="0"/>
              <a:t>2</a:t>
            </a:r>
            <a:r>
              <a:rPr lang="sl-SI" dirty="0"/>
              <a:t> in CO</a:t>
            </a:r>
            <a:r>
              <a:rPr lang="sl-SI" sz="1600" dirty="0"/>
              <a:t>2</a:t>
            </a:r>
            <a:r>
              <a:rPr lang="sl-SI" dirty="0"/>
              <a:t>)</a:t>
            </a:r>
          </a:p>
          <a:p>
            <a:pPr marL="0" indent="0">
              <a:buNone/>
            </a:pPr>
            <a:r>
              <a:rPr lang="sl-SI" dirty="0"/>
              <a:t>Zgradba:</a:t>
            </a:r>
          </a:p>
          <a:p>
            <a:pPr marL="0" indent="0">
              <a:buNone/>
            </a:pPr>
            <a:r>
              <a:rPr lang="sl-SI" dirty="0"/>
              <a:t>-nimajo jedra</a:t>
            </a:r>
          </a:p>
          <a:p>
            <a:pPr marL="0" indent="0">
              <a:buNone/>
            </a:pPr>
            <a:r>
              <a:rPr lang="sl-SI" dirty="0"/>
              <a:t>-hemoglobin</a:t>
            </a:r>
          </a:p>
          <a:p>
            <a:pPr marL="0" indent="0">
              <a:buNone/>
            </a:pPr>
            <a:r>
              <a:rPr lang="sl-SI" dirty="0"/>
              <a:t>-železo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Rezultat iskanja slik za eritrocite">
            <a:extLst>
              <a:ext uri="{FF2B5EF4-FFF2-40B4-BE49-F238E27FC236}">
                <a16:creationId xmlns:a16="http://schemas.microsoft.com/office/drawing/2014/main" id="{14A4492C-6519-4B44-B4FE-0890E773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749639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7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0FD1A-EFE1-4FDE-A593-197953C2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sl-SI" b="1" dirty="0"/>
              <a:t>HEMOGLOBIN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96643-6A78-4A2C-8529-1C0ED309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/>
          <a:lstStyle/>
          <a:p>
            <a:r>
              <a:rPr lang="sl-SI" dirty="0"/>
              <a:t>Je molekula, ki se nahaja </a:t>
            </a:r>
            <a:r>
              <a:rPr lang="sl-SI" dirty="0">
                <a:solidFill>
                  <a:srgbClr val="FF0000"/>
                </a:solidFill>
              </a:rPr>
              <a:t>na eritrocitih </a:t>
            </a:r>
            <a:r>
              <a:rPr lang="sl-SI" dirty="0"/>
              <a:t>in s pomočjo </a:t>
            </a:r>
            <a:r>
              <a:rPr lang="sl-SI" dirty="0">
                <a:solidFill>
                  <a:srgbClr val="FF0000"/>
                </a:solidFill>
              </a:rPr>
              <a:t>železovih ionov </a:t>
            </a:r>
            <a:r>
              <a:rPr lang="sl-SI" dirty="0"/>
              <a:t>omogoča prenos plinov po telesu</a:t>
            </a:r>
          </a:p>
        </p:txBody>
      </p:sp>
      <p:pic>
        <p:nvPicPr>
          <p:cNvPr id="6146" name="Picture 2" descr="Rezultat iskanja slik za hemoglobin">
            <a:extLst>
              <a:ext uri="{FF2B5EF4-FFF2-40B4-BE49-F238E27FC236}">
                <a16:creationId xmlns:a16="http://schemas.microsoft.com/office/drawing/2014/main" id="{2F7D1388-A922-4709-B568-8BE37FAC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9" y="3068960"/>
            <a:ext cx="7289181" cy="36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zultat iskanja slik za hemoglobin">
            <a:extLst>
              <a:ext uri="{FF2B5EF4-FFF2-40B4-BE49-F238E27FC236}">
                <a16:creationId xmlns:a16="http://schemas.microsoft.com/office/drawing/2014/main" id="{B8C9C243-52D7-4624-85A5-58083129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15416"/>
            <a:ext cx="7488832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06C0DD-C364-4EE6-ACAF-A38DE5CE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BOLEZNI KRVOŽILJA, PREVENTIVA IN UKREPANJE OB NASTANKU RANE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4A5C0B-21A9-40DB-9440-C5E173CAA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Rezultat iskanja slik za srčna kap">
            <a:extLst>
              <a:ext uri="{FF2B5EF4-FFF2-40B4-BE49-F238E27FC236}">
                <a16:creationId xmlns:a16="http://schemas.microsoft.com/office/drawing/2014/main" id="{E67AD496-AB52-4164-AA41-8C7A67DB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484784"/>
            <a:ext cx="699082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rana globoka">
            <a:extLst>
              <a:ext uri="{FF2B5EF4-FFF2-40B4-BE49-F238E27FC236}">
                <a16:creationId xmlns:a16="http://schemas.microsoft.com/office/drawing/2014/main" id="{DAEA5160-4734-4C23-803C-560AF712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114606" cy="22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zultat iskanja slik za rana globoka">
            <a:extLst>
              <a:ext uri="{FF2B5EF4-FFF2-40B4-BE49-F238E27FC236}">
                <a16:creationId xmlns:a16="http://schemas.microsoft.com/office/drawing/2014/main" id="{13ACE1FD-0FE0-46F8-BE88-2081A921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22408"/>
            <a:ext cx="5274320" cy="31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2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ponovitev: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Naštej in opiši naloge krvnega obtoka.</a:t>
            </a:r>
          </a:p>
          <a:p>
            <a:r>
              <a:rPr lang="sl-SI" dirty="0"/>
              <a:t>Kateri organi gradijo krvni obtok in kakšna je njihova naloga v njem?</a:t>
            </a:r>
          </a:p>
          <a:p>
            <a:r>
              <a:rPr lang="sl-SI" dirty="0"/>
              <a:t>Opiši zgradbo srca in vseh </a:t>
            </a:r>
            <a:r>
              <a:rPr lang="sl-SI"/>
              <a:t>vrst žil.</a:t>
            </a:r>
            <a:endParaRPr lang="sl-SI" dirty="0"/>
          </a:p>
          <a:p>
            <a:r>
              <a:rPr lang="sl-SI" dirty="0"/>
              <a:t>Opiši razliko med </a:t>
            </a:r>
            <a:r>
              <a:rPr lang="sl-SI" dirty="0" err="1"/>
              <a:t>oksigenirano</a:t>
            </a:r>
            <a:r>
              <a:rPr lang="sl-SI" dirty="0"/>
              <a:t> in </a:t>
            </a:r>
            <a:r>
              <a:rPr lang="sl-SI" dirty="0" err="1"/>
              <a:t>deoksigenirano</a:t>
            </a:r>
            <a:r>
              <a:rPr lang="sl-SI" dirty="0"/>
              <a:t> krvjo.</a:t>
            </a:r>
          </a:p>
          <a:p>
            <a:r>
              <a:rPr lang="sl-SI" dirty="0"/>
              <a:t>Opiši potovanje krvi skozi mali in veliki krvni obtok.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906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7"/>
            <a:ext cx="9121619" cy="68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0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50"/>
                </a:solidFill>
              </a:rPr>
              <a:t>FUNKCIJA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b="1" dirty="0"/>
              <a:t>PRENAŠANJE </a:t>
            </a:r>
            <a:r>
              <a:rPr lang="sl-SI" b="1" dirty="0">
                <a:solidFill>
                  <a:srgbClr val="FF0000"/>
                </a:solidFill>
              </a:rPr>
              <a:t>HRANILNIH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SNOVI </a:t>
            </a:r>
            <a:r>
              <a:rPr lang="sl-SI" b="1" dirty="0"/>
              <a:t>IZ </a:t>
            </a:r>
            <a:r>
              <a:rPr lang="sl-SI" b="1" dirty="0">
                <a:solidFill>
                  <a:srgbClr val="00B0F0"/>
                </a:solidFill>
              </a:rPr>
              <a:t>TANKEGA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F0"/>
                </a:solidFill>
              </a:rPr>
              <a:t>ČREVESJA</a:t>
            </a:r>
            <a:r>
              <a:rPr lang="sl-SI" b="1" dirty="0"/>
              <a:t> V VSE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F0"/>
                </a:solidFill>
              </a:rPr>
              <a:t>CELICE PO TELESU</a:t>
            </a:r>
          </a:p>
          <a:p>
            <a:endParaRPr lang="sl-SI" b="1" dirty="0">
              <a:solidFill>
                <a:srgbClr val="00B0F0"/>
              </a:solidFill>
            </a:endParaRPr>
          </a:p>
          <a:p>
            <a:endParaRPr lang="sl-SI" b="1" dirty="0">
              <a:solidFill>
                <a:srgbClr val="00B0F0"/>
              </a:solidFill>
            </a:endParaRPr>
          </a:p>
          <a:p>
            <a:r>
              <a:rPr lang="sl-SI" b="1" dirty="0"/>
              <a:t>PRENOS </a:t>
            </a:r>
            <a:r>
              <a:rPr lang="sl-SI" b="1" dirty="0">
                <a:solidFill>
                  <a:srgbClr val="FF0000"/>
                </a:solidFill>
              </a:rPr>
              <a:t>KISIKA</a:t>
            </a:r>
            <a:r>
              <a:rPr lang="sl-SI" b="1" dirty="0"/>
              <a:t> S </a:t>
            </a:r>
          </a:p>
          <a:p>
            <a:pPr marL="0" indent="0">
              <a:buNone/>
            </a:pPr>
            <a:r>
              <a:rPr lang="sl-SI" b="1" dirty="0"/>
              <a:t>POMOČJO </a:t>
            </a:r>
            <a:r>
              <a:rPr lang="sl-SI" b="1" dirty="0">
                <a:solidFill>
                  <a:srgbClr val="FF0000"/>
                </a:solidFill>
              </a:rPr>
              <a:t>RDEČIH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KRVNIČK </a:t>
            </a:r>
            <a:r>
              <a:rPr lang="sl-SI" b="1" dirty="0"/>
              <a:t>OD </a:t>
            </a:r>
            <a:r>
              <a:rPr lang="sl-SI" b="1" dirty="0">
                <a:solidFill>
                  <a:srgbClr val="00B0F0"/>
                </a:solidFill>
              </a:rPr>
              <a:t>PLJUČ</a:t>
            </a:r>
            <a:r>
              <a:rPr lang="sl-SI" b="1" dirty="0"/>
              <a:t> </a:t>
            </a:r>
          </a:p>
          <a:p>
            <a:pPr marL="0" indent="0">
              <a:buNone/>
            </a:pPr>
            <a:r>
              <a:rPr lang="sl-SI" b="1" dirty="0"/>
              <a:t>DO VSEH </a:t>
            </a:r>
            <a:r>
              <a:rPr lang="sl-SI" b="1" dirty="0">
                <a:solidFill>
                  <a:srgbClr val="00B0F0"/>
                </a:solidFill>
              </a:rPr>
              <a:t>CELIC PO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F0"/>
                </a:solidFill>
              </a:rPr>
              <a:t>TELESU</a:t>
            </a:r>
          </a:p>
        </p:txBody>
      </p:sp>
      <p:pic>
        <p:nvPicPr>
          <p:cNvPr id="3074" name="Picture 2" descr="Rezultat iskanja slik za FOOD TRANSPORT IN BL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752528" cy="35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PLASMA TRANSPORTING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182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2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ZGRADBA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SRCE</a:t>
            </a:r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5122" name="Picture 2" descr="Rezultat iskanja slik za SRCE ZGRAD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416824" cy="43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9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zultat iskanja slik za STRUCTURE OF V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1575"/>
            <a:ext cx="3672408" cy="22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ŽILE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ARTERIJE</a:t>
            </a:r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VENE</a:t>
            </a:r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>
                <a:solidFill>
                  <a:srgbClr val="FFC000"/>
                </a:solidFill>
              </a:rPr>
              <a:t>KAPILARE</a:t>
            </a:r>
          </a:p>
        </p:txBody>
      </p:sp>
      <p:pic>
        <p:nvPicPr>
          <p:cNvPr id="6146" name="Picture 2" descr="Rezultat iskanja slik za STRUCTURE OF ART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64" y="548680"/>
            <a:ext cx="37124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zultat iskanja slik za structure of capill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69" y="4221088"/>
            <a:ext cx="32766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OKSIGENIRANA</a:t>
            </a:r>
            <a:r>
              <a:rPr lang="sl-SI" b="1" dirty="0"/>
              <a:t> IN </a:t>
            </a:r>
            <a:r>
              <a:rPr lang="sl-SI" b="1" dirty="0">
                <a:solidFill>
                  <a:srgbClr val="00B0F0"/>
                </a:solidFill>
              </a:rPr>
              <a:t>DEOKSIGENIRANA</a:t>
            </a:r>
            <a:r>
              <a:rPr lang="sl-SI" b="1" dirty="0"/>
              <a:t> KRI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KRI, KI SE V PLUČIH NASIČI S KISIKOM IN GRE IZ SRCA PO CELOTNEM TELESU DO TARČNIH TKIV JE </a:t>
            </a:r>
            <a:r>
              <a:rPr lang="sl-SI" b="1" dirty="0">
                <a:solidFill>
                  <a:srgbClr val="FF0000"/>
                </a:solidFill>
              </a:rPr>
              <a:t>OKSIGENIRANA</a:t>
            </a:r>
          </a:p>
          <a:p>
            <a:endParaRPr lang="sl-SI" b="1" dirty="0">
              <a:solidFill>
                <a:srgbClr val="FF0000"/>
              </a:solidFill>
            </a:endParaRPr>
          </a:p>
          <a:p>
            <a:r>
              <a:rPr lang="sl-SI" dirty="0"/>
              <a:t>KRI, KI JE ODDALA KISIK V TKIVA IN POTUJE IZ SRCA V PLUČA JE </a:t>
            </a:r>
            <a:r>
              <a:rPr lang="sl-SI" b="1" dirty="0">
                <a:solidFill>
                  <a:srgbClr val="00B0F0"/>
                </a:solidFill>
              </a:rPr>
              <a:t>DEOKSIGENIRANA</a:t>
            </a:r>
          </a:p>
        </p:txBody>
      </p:sp>
    </p:spTree>
    <p:extLst>
      <p:ext uri="{BB962C8B-B14F-4D97-AF65-F5344CB8AC3E}">
        <p14:creationId xmlns:p14="http://schemas.microsoft.com/office/powerpoint/2010/main" val="24761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VELIKI IN MALI KRVNI OBTOK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>
                <a:solidFill>
                  <a:srgbClr val="00B0F0"/>
                </a:solidFill>
              </a:rPr>
              <a:t>MALI KRVNI 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00B0F0"/>
                </a:solidFill>
              </a:rPr>
              <a:t>OBTOK</a:t>
            </a:r>
          </a:p>
          <a:p>
            <a:endParaRPr lang="sl-SI" sz="2400" b="1" dirty="0"/>
          </a:p>
          <a:p>
            <a:endParaRPr lang="sl-SI" sz="2400" b="1" dirty="0"/>
          </a:p>
          <a:p>
            <a:endParaRPr lang="sl-SI" sz="2400" b="1" dirty="0"/>
          </a:p>
          <a:p>
            <a:endParaRPr lang="sl-SI" sz="2400" b="1" dirty="0"/>
          </a:p>
          <a:p>
            <a:r>
              <a:rPr lang="sl-SI" sz="2400" b="1" dirty="0">
                <a:solidFill>
                  <a:srgbClr val="FF0000"/>
                </a:solidFill>
              </a:rPr>
              <a:t>VELIKI KRVNI 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OBTOK</a:t>
            </a:r>
          </a:p>
        </p:txBody>
      </p:sp>
      <p:pic>
        <p:nvPicPr>
          <p:cNvPr id="8194" name="Picture 2" descr="Rezultat iskanja slik za VELIKI KRVNI OB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65835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8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CELOTNI KRVNI OBTOK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Rezultat iskanja slik za KRVNI OB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33" y="1333404"/>
            <a:ext cx="5136505" cy="55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4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B5D843-E101-44B1-B712-1CBF388E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 b="1"/>
              <a:t>LIMFNI SISTEM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68DC2E-EBF7-46CC-A1D9-F96498470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400"/>
              <a:t>Limfni sistem je poleg </a:t>
            </a:r>
            <a:r>
              <a:rPr lang="sl-SI" sz="2400" err="1"/>
              <a:t>krvožilja</a:t>
            </a:r>
            <a:r>
              <a:rPr lang="sl-SI" sz="2400"/>
              <a:t> najpomembnejši transportni sistem v telesu</a:t>
            </a:r>
          </a:p>
          <a:p>
            <a:pPr>
              <a:lnSpc>
                <a:spcPct val="90000"/>
              </a:lnSpc>
            </a:pPr>
            <a:r>
              <a:rPr lang="sl-SI" sz="2400"/>
              <a:t>Zbira krvno plazmo, ki preide iz kapilar in jo z difuzijo vrača nazaj v žile</a:t>
            </a:r>
          </a:p>
          <a:p>
            <a:pPr>
              <a:lnSpc>
                <a:spcPct val="90000"/>
              </a:lnSpc>
            </a:pPr>
            <a:r>
              <a:rPr lang="sl-SI" sz="2400"/>
              <a:t>Poganjajo ga zaklopke in aktivacija skeletnih mišic</a:t>
            </a:r>
          </a:p>
          <a:p>
            <a:pPr>
              <a:lnSpc>
                <a:spcPct val="90000"/>
              </a:lnSpc>
            </a:pPr>
            <a:r>
              <a:rPr lang="sl-SI" sz="2400"/>
              <a:t>Specializiran za odstranjevanje odpadnih snovi iz tkiv (bakterije, tujke,…)</a:t>
            </a:r>
          </a:p>
        </p:txBody>
      </p:sp>
      <p:pic>
        <p:nvPicPr>
          <p:cNvPr id="8194" name="Picture 2" descr="Rezultat iskanja slik za limfni sistem">
            <a:extLst>
              <a:ext uri="{FF2B5EF4-FFF2-40B4-BE49-F238E27FC236}">
                <a16:creationId xmlns:a16="http://schemas.microsoft.com/office/drawing/2014/main" id="{FAC6FE19-B6F8-4791-8E84-7DAF8089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9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1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Diaprojekcija na zaslonu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Officeova tema</vt:lpstr>
      <vt:lpstr>OBTOČILA OZ. TRANSPORTNI SISTEM (Človek)</vt:lpstr>
      <vt:lpstr>PowerPointova predstavitev</vt:lpstr>
      <vt:lpstr>FUNKCIJA</vt:lpstr>
      <vt:lpstr>ZGRADBA</vt:lpstr>
      <vt:lpstr>ŽILE</vt:lpstr>
      <vt:lpstr>OKSIGENIRANA IN DEOKSIGENIRANA KRI</vt:lpstr>
      <vt:lpstr>VELIKI IN MALI KRVNI OBTOK</vt:lpstr>
      <vt:lpstr>CELOTNI KRVNI OBTOK</vt:lpstr>
      <vt:lpstr>LIMFNI SISTEM</vt:lpstr>
      <vt:lpstr>ZGRADBA KRVI</vt:lpstr>
      <vt:lpstr>ZGRADBA KRVI</vt:lpstr>
      <vt:lpstr>Nastanek krvi:</vt:lpstr>
      <vt:lpstr>PowerPointova predstavitev</vt:lpstr>
      <vt:lpstr>PowerPointova predstavitev</vt:lpstr>
      <vt:lpstr>RDEČE KRVNIČKE</vt:lpstr>
      <vt:lpstr>HEMOGLOBIN</vt:lpstr>
      <vt:lpstr>BOLEZNI KRVOŽILJA, PREVENTIVA IN UKREPANJE OB NASTANKU RANE</vt:lpstr>
      <vt:lpstr>Vprašanja za ponovitev: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OBTOČILA OZ. TRANSPORTNI SISTEM (Človek)</dc:title>
  <dc:creator> </dc:creator>
  <cp:lastModifiedBy> </cp:lastModifiedBy>
  <cp:revision>1</cp:revision>
  <dcterms:created xsi:type="dcterms:W3CDTF">2020-03-08T09:57:55Z</dcterms:created>
  <dcterms:modified xsi:type="dcterms:W3CDTF">2020-03-08T09:57:58Z</dcterms:modified>
</cp:coreProperties>
</file>